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39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486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494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389.xml"/>
  <Override ContentType="application/vnd.openxmlformats-officedocument.presentationml.notesSlide+xml" PartName="/ppt/notesSlides/notesSlide400.xml"/>
  <Override ContentType="application/vnd.openxmlformats-officedocument.presentationml.notesSlide+xml" PartName="/ppt/notesSlides/notesSlide478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90.xml"/>
  <Override ContentType="application/vnd.openxmlformats-officedocument.presentationml.notesSlide+xml" PartName="/ppt/notesSlides/notesSlide407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423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520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455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71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326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374.xml"/>
  <Override ContentType="application/vnd.openxmlformats-officedocument.presentationml.notesSlide+xml" PartName="/ppt/notesSlides/notesSlide504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528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358.xml"/>
  <Override ContentType="application/vnd.openxmlformats-officedocument.presentationml.notesSlide+xml" PartName="/ppt/notesSlides/notesSlide342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447.xml"/>
  <Override ContentType="application/vnd.openxmlformats-officedocument.presentationml.notesSlide+xml" PartName="/ppt/notesSlides/notesSlide439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462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513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432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351.xml"/>
  <Override ContentType="application/vnd.openxmlformats-officedocument.presentationml.notesSlide+xml" PartName="/ppt/notesSlides/notesSlide319.xml"/>
  <Override ContentType="application/vnd.openxmlformats-officedocument.presentationml.notesSlide+xml" PartName="/ppt/notesSlides/notesSlide334.xml"/>
  <Override ContentType="application/vnd.openxmlformats-officedocument.presentationml.notesSlide+xml" PartName="/ppt/notesSlides/notesSlide349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6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415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388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40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495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320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521.xml"/>
  <Override ContentType="application/vnd.openxmlformats-officedocument.presentationml.notesSlide+xml" PartName="/ppt/notesSlides/notesSlide470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373.xml"/>
  <Override ContentType="application/vnd.openxmlformats-officedocument.presentationml.notesSlide+xml" PartName="/ppt/notesSlides/notesSlide479.xml"/>
  <Override ContentType="application/vnd.openxmlformats-officedocument.presentationml.notesSlide+xml" PartName="/ppt/notesSlides/notesSlide391.xml"/>
  <Override ContentType="application/vnd.openxmlformats-officedocument.presentationml.notesSlide+xml" PartName="/ppt/notesSlides/notesSlide503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485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357.xml"/>
  <Override ContentType="application/vnd.openxmlformats-officedocument.presentationml.notesSlide+xml" PartName="/ppt/notesSlides/notesSlide424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341.xml"/>
  <Override ContentType="application/vnd.openxmlformats-officedocument.presentationml.notesSlide+xml" PartName="/ppt/notesSlides/notesSlide367.xml"/>
  <Override ContentType="application/vnd.openxmlformats-officedocument.presentationml.notesSlide+xml" PartName="/ppt/notesSlides/notesSlide529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414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31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519.xml"/>
  <Override ContentType="application/vnd.openxmlformats-officedocument.presentationml.notesSlide+xml" PartName="/ppt/notesSlides/notesSlide335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352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429.xml"/>
  <Override ContentType="application/vnd.openxmlformats-officedocument.presentationml.notesSlide+xml" PartName="/ppt/notesSlides/notesSlide463.xml"/>
  <Override ContentType="application/vnd.openxmlformats-officedocument.presentationml.notesSlide+xml" PartName="/ppt/notesSlides/notesSlide480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44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409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1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372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437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518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22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3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8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02.xml"/>
  <Override ContentType="application/vnd.openxmlformats-officedocument.presentationml.notesSlide+xml" PartName="/ppt/notesSlides/notesSlide421.xml"/>
  <Override ContentType="application/vnd.openxmlformats-officedocument.presentationml.notesSlide+xml" PartName="/ppt/notesSlides/notesSlide473.xml"/>
  <Override ContentType="application/vnd.openxmlformats-officedocument.presentationml.notesSlide+xml" PartName="/ppt/notesSlides/notesSlide430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392.xml"/>
  <Override ContentType="application/vnd.openxmlformats-officedocument.presentationml.notesSlide+xml" PartName="/ppt/notesSlides/notesSlide464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509.xml"/>
  <Override ContentType="application/vnd.openxmlformats-officedocument.presentationml.notesSlide+xml" PartName="/ppt/notesSlides/notesSlide402.xml"/>
  <Override ContentType="application/vnd.openxmlformats-officedocument.presentationml.notesSlide+xml" PartName="/ppt/notesSlides/notesSlide445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488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21.xml"/>
  <Override ContentType="application/vnd.openxmlformats-officedocument.presentationml.notesSlide+xml" PartName="/ppt/notesSlides/notesSlide36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492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336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379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523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371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401.xml"/>
  <Override ContentType="application/vnd.openxmlformats-officedocument.presentationml.notesSlide+xml" PartName="/ppt/notesSlides/notesSlide444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487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33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34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38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472.xml"/>
  <Override ContentType="application/vnd.openxmlformats-officedocument.presentationml.notesSlide+xml" PartName="/ppt/notesSlides/notesSlide517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359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50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438.xml"/>
  <Override ContentType="application/vnd.openxmlformats-officedocument.presentationml.notesSlide+xml" PartName="/ppt/notesSlides/notesSlide350.xml"/>
  <Override ContentType="application/vnd.openxmlformats-officedocument.presentationml.notesSlide+xml" PartName="/ppt/notesSlides/notesSlide393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465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422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365.xml"/>
  <Override ContentType="application/vnd.openxmlformats-officedocument.presentationml.notesSlide+xml" PartName="/ppt/notesSlides/notesSlide416.xml"/>
  <Override ContentType="application/vnd.openxmlformats-officedocument.presentationml.notesSlide+xml" PartName="/ppt/notesSlides/notesSlide459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450.xml"/>
  <Override ContentType="application/vnd.openxmlformats-officedocument.presentationml.notesSlide+xml" PartName="/ppt/notesSlides/notesSlide493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32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354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44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524.xml"/>
  <Override ContentType="application/vnd.openxmlformats-officedocument.presentationml.notesSlide+xml" PartName="/ppt/notesSlides/notesSlide338.xml"/>
  <Override ContentType="application/vnd.openxmlformats-officedocument.presentationml.notesSlide+xml" PartName="/ppt/notesSlides/notesSlide362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451.xml"/>
  <Override ContentType="application/vnd.openxmlformats-officedocument.presentationml.notesSlide+xml" PartName="/ppt/notesSlides/notesSlide427.xml"/>
  <Override ContentType="application/vnd.openxmlformats-officedocument.presentationml.notesSlide+xml" PartName="/ppt/notesSlides/notesSlide435.xml"/>
  <Override ContentType="application/vnd.openxmlformats-officedocument.presentationml.notesSlide+xml" PartName="/ppt/notesSlides/notesSlide346.xml"/>
  <Override ContentType="application/vnd.openxmlformats-officedocument.presentationml.notesSlide+xml" PartName="/ppt/notesSlides/notesSlide369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466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419.xml"/>
  <Override ContentType="application/vnd.openxmlformats-officedocument.presentationml.notesSlide+xml" PartName="/ppt/notesSlides/notesSlide498.xml"/>
  <Override ContentType="application/vnd.openxmlformats-officedocument.presentationml.notesSlide+xml" PartName="/ppt/notesSlides/notesSlide516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331.xml"/>
  <Override ContentType="application/vnd.openxmlformats-officedocument.presentationml.notesSlide+xml" PartName="/ppt/notesSlides/notesSlide49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377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404.xml"/>
  <Override ContentType="application/vnd.openxmlformats-officedocument.presentationml.notesSlide+xml" PartName="/ppt/notesSlides/notesSlide394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385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75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23.xml"/>
  <Override ContentType="application/vnd.openxmlformats-officedocument.presentationml.notesSlide+xml" PartName="/ppt/notesSlides/notesSlide370.xml"/>
  <Override ContentType="application/vnd.openxmlformats-officedocument.presentationml.notesSlide+xml" PartName="/ppt/notesSlides/notesSlide458.xml"/>
  <Override ContentType="application/vnd.openxmlformats-officedocument.presentationml.notesSlide+xml" PartName="/ppt/notesSlides/notesSlide500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329.xml"/>
  <Override ContentType="application/vnd.openxmlformats-officedocument.presentationml.notesSlide+xml" PartName="/ppt/notesSlides/notesSlide515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418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45.xml"/>
  <Override ContentType="application/vnd.openxmlformats-officedocument.presentationml.notesSlide+xml" PartName="/ppt/notesSlides/notesSlide442.xml"/>
  <Override ContentType="application/vnd.openxmlformats-officedocument.presentationml.notesSlide+xml" PartName="/ppt/notesSlides/notesSlide507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363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452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330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436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339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467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384.xml"/>
  <Override ContentType="application/vnd.openxmlformats-officedocument.presentationml.notesSlide+xml" PartName="/ppt/notesSlides/notesSlide510.xml"/>
  <Override ContentType="application/vnd.openxmlformats-officedocument.presentationml.notesSlide+xml" PartName="/ppt/notesSlides/notesSlide324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4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457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491.xml"/>
  <Override ContentType="application/vnd.openxmlformats-officedocument.presentationml.notesSlide+xml" PartName="/ppt/notesSlides/notesSlide378.xml"/>
  <Override ContentType="application/vnd.openxmlformats-officedocument.presentationml.notesSlide+xml" PartName="/ppt/notesSlides/notesSlide395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403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20.xml"/>
  <Override ContentType="application/vnd.openxmlformats-officedocument.presentationml.notesSlide+xml" PartName="/ppt/notesSlides/notesSlide508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525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89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425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461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380.xml"/>
  <Override ContentType="application/vnd.openxmlformats-officedocument.presentationml.notesSlide+xml" PartName="/ppt/notesSlides/notesSlide514.xml"/>
  <Override ContentType="application/vnd.openxmlformats-officedocument.presentationml.notesSlide+xml" PartName="/ppt/notesSlides/notesSlide328.xml"/>
  <Override ContentType="application/vnd.openxmlformats-officedocument.presentationml.notesSlide+xml" PartName="/ppt/notesSlides/notesSlide506.xml"/>
  <Override ContentType="application/vnd.openxmlformats-officedocument.presentationml.notesSlide+xml" PartName="/ppt/notesSlides/notesSlide360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453.xml"/>
  <Override ContentType="application/vnd.openxmlformats-officedocument.presentationml.notesSlide+xml" PartName="/ppt/notesSlides/notesSlide399.xml"/>
  <Override ContentType="application/vnd.openxmlformats-officedocument.presentationml.notesSlide+xml" PartName="/ppt/notesSlides/notesSlide41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356.xml"/>
  <Override ContentType="application/vnd.openxmlformats-officedocument.presentationml.notesSlide+xml" PartName="/ppt/notesSlides/notesSlide496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68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441.xml"/>
  <Override ContentType="application/vnd.openxmlformats-officedocument.presentationml.notesSlide+xml" PartName="/ppt/notesSlides/notesSlide484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456.xml"/>
  <Override ContentType="application/vnd.openxmlformats-officedocument.presentationml.notesSlide+xml" PartName="/ppt/notesSlides/notesSlide48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99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375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332.xml"/>
  <Override ContentType="application/vnd.openxmlformats-officedocument.presentationml.notesSlide+xml" PartName="/ppt/notesSlides/notesSlide511.xml"/>
  <Override ContentType="application/vnd.openxmlformats-officedocument.presentationml.notesSlide+xml" PartName="/ppt/notesSlides/notesSlide325.xml"/>
  <Override ContentType="application/vnd.openxmlformats-officedocument.presentationml.notesSlide+xml" PartName="/ppt/notesSlides/notesSlide368.xml"/>
  <Override ContentType="application/vnd.openxmlformats-officedocument.presentationml.notesSlide+xml" PartName="/ppt/notesSlides/notesSlide41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526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47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396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340.xml"/>
  <Override ContentType="application/vnd.openxmlformats-officedocument.presentationml.notesSlide+xml" PartName="/ppt/notesSlides/notesSlide353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428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38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477.xml"/>
  <Override ContentType="application/vnd.openxmlformats-officedocument.presentationml.notesSlide+xml" PartName="/ppt/notesSlides/notesSlide434.xml"/>
  <Override ContentType="application/vnd.openxmlformats-officedocument.presentationml.notesSlide+xml" PartName="/ppt/notesSlides/notesSlide460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355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381.xml"/>
  <Override ContentType="application/vnd.openxmlformats-officedocument.presentationml.notesSlide+xml" PartName="/ppt/notesSlides/notesSlide398.xml"/>
  <Override ContentType="application/vnd.openxmlformats-officedocument.presentationml.notesSlide+xml" PartName="/ppt/notesSlides/notesSlide469.xml"/>
  <Override ContentType="application/vnd.openxmlformats-officedocument.presentationml.notesSlide+xml" PartName="/ppt/notesSlides/notesSlide426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497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27.xml"/>
  <Override ContentType="application/vnd.openxmlformats-officedocument.presentationml.notesSlide+xml" PartName="/ppt/notesSlides/notesSlide483.xml"/>
  <Override ContentType="application/vnd.openxmlformats-officedocument.presentationml.notesSlide+xml" PartName="/ppt/notesSlides/notesSlide440.xml"/>
  <Override ContentType="application/vnd.openxmlformats-officedocument.presentationml.notesSlide+xml" PartName="/ppt/notesSlides/notesSlide50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449.xml"/>
  <Override ContentType="application/vnd.openxmlformats-officedocument.presentationml.notesSlide+xml" PartName="/ppt/notesSlides/notesSlide3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406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54.xml"/>
  <Override ContentType="application/vnd.openxmlformats-officedocument.presentationml.notesSlide+xml" PartName="/ppt/notesSlides/notesSlide411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448.xml"/>
  <Override ContentType="application/vnd.openxmlformats-officedocument.presentationml.notesSlide+xml" PartName="/ppt/notesSlides/notesSlide405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412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527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2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376.xml"/>
  <Override ContentType="application/vnd.openxmlformats-officedocument.presentationml.notesSlide+xml" PartName="/ppt/notesSlides/notesSlide333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512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382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433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7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348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350.xml"/>
  <Override ContentType="application/vnd.openxmlformats-officedocument.presentationml.slide+xml" PartName="/ppt/slides/slide35.xml"/>
  <Override ContentType="application/vnd.openxmlformats-officedocument.presentationml.slide+xml" PartName="/ppt/slides/slide334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423.xml"/>
  <Override ContentType="application/vnd.openxmlformats-officedocument.presentationml.slide+xml" PartName="/ppt/slides/slide19.xml"/>
  <Override ContentType="application/vnd.openxmlformats-officedocument.presentationml.slide+xml" PartName="/ppt/slides/slide326.xml"/>
  <Override ContentType="application/vnd.openxmlformats-officedocument.presentationml.slide+xml" PartName="/ppt/slides/slide512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9.xml"/>
  <Override ContentType="application/vnd.openxmlformats-officedocument.presentationml.slide+xml" PartName="/ppt/slides/slide520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342.xml"/>
  <Override ContentType="application/vnd.openxmlformats-officedocument.presentationml.slide+xml" PartName="/ppt/slides/slide431.xml"/>
  <Override ContentType="application/vnd.openxmlformats-officedocument.presentationml.slide+xml" PartName="/ppt/slides/slide156.xml"/>
  <Override ContentType="application/vnd.openxmlformats-officedocument.presentationml.slide+xml" PartName="/ppt/slides/slide438.xml"/>
  <Override ContentType="application/vnd.openxmlformats-officedocument.presentationml.slide+xml" PartName="/ppt/slides/slide454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504.xml"/>
  <Override ContentType="application/vnd.openxmlformats-officedocument.presentationml.slide+xml" PartName="/ppt/slides/slide66.xml"/>
  <Override ContentType="application/vnd.openxmlformats-officedocument.presentationml.slide+xml" PartName="/ppt/slides/slide229.xml"/>
  <Override ContentType="application/vnd.openxmlformats-officedocument.presentationml.slide+xml" PartName="/ppt/slides/slide357.xml"/>
  <Override ContentType="application/vnd.openxmlformats-officedocument.presentationml.slide+xml" PartName="/ppt/slides/slide141.xml"/>
  <Override ContentType="application/vnd.openxmlformats-officedocument.presentationml.slide+xml" PartName="/ppt/slides/slide407.xml"/>
  <Override ContentType="application/vnd.openxmlformats-officedocument.presentationml.slide+xml" PartName="/ppt/slides/slide82.xml"/>
  <Override ContentType="application/vnd.openxmlformats-officedocument.presentationml.slide+xml" PartName="/ppt/slides/slide486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469.xml"/>
  <Override ContentType="application/vnd.openxmlformats-officedocument.presentationml.slide+xml" PartName="/ppt/slides/slide470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400.xml"/>
  <Override ContentType="application/vnd.openxmlformats-officedocument.presentationml.slide+xml" PartName="/ppt/slides/slide214.xml"/>
  <Override ContentType="application/vnd.openxmlformats-officedocument.presentationml.slide+xml" PartName="/ppt/slides/slide206.xml"/>
  <Override ContentType="application/vnd.openxmlformats-officedocument.presentationml.slide+xml" PartName="/ppt/slides/slide381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349.xml"/>
  <Override ContentType="application/vnd.openxmlformats-officedocument.presentationml.slide+xml" PartName="/ppt/slides/slide477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462.xml"/>
  <Override ContentType="application/vnd.openxmlformats-officedocument.presentationml.slide+xml" PartName="/ppt/slides/slide447.xml"/>
  <Override ContentType="application/vnd.openxmlformats-officedocument.presentationml.slide+xml" PartName="/ppt/slides/slide133.xml"/>
  <Override ContentType="application/vnd.openxmlformats-officedocument.presentationml.slide+xml" PartName="/ppt/slides/slide494.xml"/>
  <Override ContentType="application/vnd.openxmlformats-officedocument.presentationml.slide+xml" PartName="/ppt/slides/slide91.xml"/>
  <Override ContentType="application/vnd.openxmlformats-officedocument.presentationml.slide+xml" PartName="/ppt/slides/slide415.xml"/>
  <Override ContentType="application/vnd.openxmlformats-officedocument.presentationml.slide+xml" PartName="/ppt/slides/slide74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310.xml"/>
  <Override ContentType="application/vnd.openxmlformats-officedocument.presentationml.slide+xml" PartName="/ppt/slides/slide366.xml"/>
  <Override ContentType="application/vnd.openxmlformats-officedocument.presentationml.slide+xml" PartName="/ppt/slides/slide396.xml"/>
  <Override ContentType="application/vnd.openxmlformats-officedocument.presentationml.slide+xml" PartName="/ppt/slides/slide180.xml"/>
  <Override ContentType="application/vnd.openxmlformats-officedocument.presentationml.slide+xml" PartName="/ppt/slides/slide511.xml"/>
  <Override ContentType="application/vnd.openxmlformats-officedocument.presentationml.slide+xml" PartName="/ppt/slides/slide18.xml"/>
  <Override ContentType="application/vnd.openxmlformats-officedocument.presentationml.slide+xml" PartName="/ppt/slides/slide333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70.xml"/>
  <Override ContentType="application/vnd.openxmlformats-officedocument.presentationml.slide+xml" PartName="/ppt/slides/slide406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343.xml"/>
  <Override ContentType="application/vnd.openxmlformats-officedocument.presentationml.slide+xml" PartName="/ppt/slides/slide528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440.xml"/>
  <Override ContentType="application/vnd.openxmlformats-officedocument.presentationml.slide+xml" PartName="/ppt/slides/slide147.xml"/>
  <Override ContentType="application/vnd.openxmlformats-officedocument.presentationml.slide+xml" PartName="/ppt/slides/slide236.xml"/>
  <Override ContentType="application/vnd.openxmlformats-officedocument.presentationml.slide+xml" PartName="/ppt/slides/slide422.xml"/>
  <Override ContentType="application/vnd.openxmlformats-officedocument.presentationml.slide+xml" PartName="/ppt/slides/slide505.xml"/>
  <Override ContentType="application/vnd.openxmlformats-officedocument.presentationml.slide+xml" PartName="/ppt/slides/slide110.xml"/>
  <Override ContentType="application/vnd.openxmlformats-officedocument.presentationml.slide+xml" PartName="/ppt/slides/slide455.xml"/>
  <Override ContentType="application/vnd.openxmlformats-officedocument.presentationml.slide+xml" PartName="/ppt/slides/slide293.xml"/>
  <Override ContentType="application/vnd.openxmlformats-officedocument.presentationml.slide+xml" PartName="/ppt/slides/slide358.xml"/>
  <Override ContentType="application/vnd.openxmlformats-officedocument.presentationml.slide+xml" PartName="/ppt/slides/slide471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327.xml"/>
  <Override ContentType="application/vnd.openxmlformats-officedocument.presentationml.slide+xml" PartName="/ppt/slides/slide83.xml"/>
  <Override ContentType="application/vnd.openxmlformats-officedocument.presentationml.slide+xml" PartName="/ppt/slides/slide437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401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11.xml"/>
  <Override ContentType="application/vnd.openxmlformats-officedocument.presentationml.slide+xml" PartName="/ppt/slides/slide13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00.xml"/>
  <Override ContentType="application/vnd.openxmlformats-officedocument.presentationml.slide+xml" PartName="/ppt/slides/slide461.xml"/>
  <Override ContentType="application/vnd.openxmlformats-officedocument.presentationml.slide+xml" PartName="/ppt/slides/slide90.xml"/>
  <Override ContentType="application/vnd.openxmlformats-officedocument.presentationml.slide+xml" PartName="/ppt/slides/slide275.xml"/>
  <Override ContentType="application/vnd.openxmlformats-officedocument.presentationml.slide+xml" PartName="/ppt/slides/slide487.xml"/>
  <Override ContentType="application/vnd.openxmlformats-officedocument.presentationml.slide+xml" PartName="/ppt/slides/slide476.xml"/>
  <Override ContentType="application/vnd.openxmlformats-officedocument.presentationml.slide+xml" PartName="/ppt/slides/slide132.xml"/>
  <Override ContentType="application/vnd.openxmlformats-officedocument.presentationml.slide+xml" PartName="/ppt/slides/slide416.xml"/>
  <Override ContentType="application/vnd.openxmlformats-officedocument.presentationml.slide+xml" PartName="/ppt/slides/slide269.xml"/>
  <Override ContentType="application/vnd.openxmlformats-officedocument.presentationml.slide+xml" PartName="/ppt/slides/slide493.xml"/>
  <Override ContentType="application/vnd.openxmlformats-officedocument.presentationml.slide+xml" PartName="/ppt/slides/slide1.xml"/>
  <Override ContentType="application/vnd.openxmlformats-officedocument.presentationml.slide+xml" PartName="/ppt/slides/slide365.xml"/>
  <Override ContentType="application/vnd.openxmlformats-officedocument.presentationml.slide+xml" PartName="/ppt/slides/slide28.xml"/>
  <Override ContentType="application/vnd.openxmlformats-officedocument.presentationml.slide+xml" PartName="/ppt/slides/slide382.xml"/>
  <Override ContentType="application/vnd.openxmlformats-officedocument.presentationml.slide+xml" PartName="/ppt/slides/slide527.xml"/>
  <Override ContentType="application/vnd.openxmlformats-officedocument.presentationml.slide+xml" PartName="/ppt/slides/slide397.xml"/>
  <Override ContentType="application/vnd.openxmlformats-officedocument.presentationml.slide+xml" PartName="/ppt/slides/slide200.xml"/>
  <Override ContentType="application/vnd.openxmlformats-officedocument.presentationml.slide+xml" PartName="/ppt/slides/slide348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67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324.xml"/>
  <Override ContentType="application/vnd.openxmlformats-officedocument.presentationml.slide+xml" PartName="/ppt/slides/slide510.xml"/>
  <Override ContentType="application/vnd.openxmlformats-officedocument.presentationml.slide+xml" PartName="/ppt/slides/slide174.xml"/>
  <Override ContentType="application/vnd.openxmlformats-officedocument.presentationml.slide+xml" PartName="/ppt/slides/slide360.xml"/>
  <Override ContentType="application/vnd.openxmlformats-officedocument.presentationml.slide+xml" PartName="/ppt/slides/slide219.xml"/>
  <Override ContentType="application/vnd.openxmlformats-officedocument.presentationml.slide+xml" PartName="/ppt/slides/slide405.xml"/>
  <Override ContentType="application/vnd.openxmlformats-officedocument.presentationml.slide+xml" PartName="/ppt/slides/slide502.xml"/>
  <Override ContentType="application/vnd.openxmlformats-officedocument.presentationml.slide+xml" PartName="/ppt/slides/slide359.xml"/>
  <Override ContentType="application/vnd.openxmlformats-officedocument.presentationml.slide+xml" PartName="/ppt/slides/slide316.xml"/>
  <Override ContentType="application/vnd.openxmlformats-officedocument.presentationml.slide+xml" PartName="/ppt/slides/slide448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344.xml"/>
  <Override ContentType="application/vnd.openxmlformats-officedocument.presentationml.slide+xml" PartName="/ppt/slides/slide387.xml"/>
  <Override ContentType="application/vnd.openxmlformats-officedocument.presentationml.slide+xml" PartName="/ppt/slides/slide425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468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17.xml"/>
  <Override ContentType="application/vnd.openxmlformats-officedocument.presentationml.slide+xml" PartName="/ppt/slides/slide375.xml"/>
  <Override ContentType="application/vnd.openxmlformats-officedocument.presentationml.slide+xml" PartName="/ppt/slides/slide332.xml"/>
  <Override ContentType="application/vnd.openxmlformats-officedocument.presentationml.slide+xml" PartName="/ppt/slides/slide251.xml"/>
  <Override ContentType="application/vnd.openxmlformats-officedocument.presentationml.slide+xml" PartName="/ppt/slides/slide472.xml"/>
  <Override ContentType="application/vnd.openxmlformats-officedocument.presentationml.slide+xml" PartName="/ppt/slides/slide301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347.xml"/>
  <Override ContentType="application/vnd.openxmlformats-officedocument.presentationml.slide+xml" PartName="/ppt/slides/slide372.xml"/>
  <Override ContentType="application/vnd.openxmlformats-officedocument.presentationml.slide+xml" PartName="/ppt/slides/slide22.xml"/>
  <Override ContentType="application/vnd.openxmlformats-officedocument.presentationml.slide+xml" PartName="/ppt/slides/slide304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460.xml"/>
  <Override ContentType="application/vnd.openxmlformats-officedocument.presentationml.slide+xml" PartName="/ppt/slides/slide488.xml"/>
  <Override ContentType="application/vnd.openxmlformats-officedocument.presentationml.slide+xml" PartName="/ppt/slides/slide410.xml"/>
  <Override ContentType="application/vnd.openxmlformats-officedocument.presentationml.slide+xml" PartName="/ppt/slides/slide72.xml"/>
  <Override ContentType="application/vnd.openxmlformats-officedocument.presentationml.slide+xml" PartName="/ppt/slides/slide453.xml"/>
  <Override ContentType="application/vnd.openxmlformats-officedocument.presentationml.slide+xml" PartName="/ppt/slides/slide496.xml"/>
  <Override ContentType="application/vnd.openxmlformats-officedocument.presentationml.slide+xml" PartName="/ppt/slides/slide29.xml"/>
  <Override ContentType="application/vnd.openxmlformats-officedocument.presentationml.slide+xml" PartName="/ppt/slides/slide319.xml"/>
  <Override ContentType="application/vnd.openxmlformats-officedocument.presentationml.slide+xml" PartName="/ppt/slides/slide417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432.xml"/>
  <Override ContentType="application/vnd.openxmlformats-officedocument.presentationml.slide+xml" PartName="/ppt/slides/slide103.xml"/>
  <Override ContentType="application/vnd.openxmlformats-officedocument.presentationml.slide+xml" PartName="/ppt/slides/slide445.xml"/>
  <Override ContentType="application/vnd.openxmlformats-officedocument.presentationml.slide+xml" PartName="/ppt/slides/slide402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481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526.xml"/>
  <Override ContentType="application/vnd.openxmlformats-officedocument.presentationml.slide+xml" PartName="/ppt/slides/slide139.xml"/>
  <Override ContentType="application/vnd.openxmlformats-officedocument.presentationml.slide+xml" PartName="/ppt/slides/slide325.xml"/>
  <Override ContentType="application/vnd.openxmlformats-officedocument.presentationml.slide+xml" PartName="/ppt/slides/slide503.xml"/>
  <Override ContentType="application/vnd.openxmlformats-officedocument.presentationml.slide+xml" PartName="/ppt/slides/slide430.xml"/>
  <Override ContentType="application/vnd.openxmlformats-officedocument.presentationml.slide+xml" PartName="/ppt/slides/slide317.xml"/>
  <Override ContentType="application/vnd.openxmlformats-officedocument.presentationml.slide+xml" PartName="/ppt/slides/slide473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439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351.xml"/>
  <Override ContentType="application/vnd.openxmlformats-officedocument.presentationml.slide+xml" PartName="/ppt/slides/slide368.xml"/>
  <Override ContentType="application/vnd.openxmlformats-officedocument.presentationml.slide+xml" PartName="/ppt/slides/slide394.xml"/>
  <Override ContentType="application/vnd.openxmlformats-officedocument.presentationml.slide+xml" PartName="/ppt/slides/slide331.xml"/>
  <Override ContentType="application/vnd.openxmlformats-officedocument.presentationml.slide+xml" PartName="/ppt/slides/slide280.xml"/>
  <Override ContentType="application/vnd.openxmlformats-officedocument.presentationml.slide+xml" PartName="/ppt/slides/slide374.xml"/>
  <Override ContentType="application/vnd.openxmlformats-officedocument.presentationml.slide+xml" PartName="/ppt/slides/slide345.xml"/>
  <Override ContentType="application/vnd.openxmlformats-officedocument.presentationml.slide+xml" PartName="/ppt/slides/slide518.xml"/>
  <Override ContentType="application/vnd.openxmlformats-officedocument.presentationml.slide+xml" PartName="/ppt/slides/slide302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467.xml"/>
  <Override ContentType="application/vnd.openxmlformats-officedocument.presentationml.slide+xml" PartName="/ppt/slides/slide388.xml"/>
  <Override ContentType="application/vnd.openxmlformats-officedocument.presentationml.slide+xml" PartName="/ppt/slides/slide124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424.xml"/>
  <Override ContentType="application/vnd.openxmlformats-officedocument.presentationml.slide+xml" PartName="/ppt/slides/slide194.xml"/>
  <Override ContentType="application/vnd.openxmlformats-officedocument.presentationml.slide+xml" PartName="/ppt/slides/slide380.xml"/>
  <Override ContentType="application/vnd.openxmlformats-officedocument.presentationml.slide+xml" PartName="/ppt/slides/slide151.xml"/>
  <Override ContentType="application/vnd.openxmlformats-officedocument.presentationml.slide+xml" PartName="/ppt/slides/slide495.xml"/>
  <Override ContentType="application/vnd.openxmlformats-officedocument.presentationml.slide+xml" PartName="/ppt/slides/slide452.xml"/>
  <Override ContentType="application/vnd.openxmlformats-officedocument.presentationml.slide+xml" PartName="/ppt/slides/slide525.xml"/>
  <Override ContentType="application/vnd.openxmlformats-officedocument.presentationml.slide+xml" PartName="/ppt/slides/slide339.xml"/>
  <Override ContentType="application/vnd.openxmlformats-officedocument.presentationml.slide+xml" PartName="/ppt/slides/slide224.xml"/>
  <Override ContentType="application/vnd.openxmlformats-officedocument.presentationml.slide+xml" PartName="/ppt/slides/slide330.xml"/>
  <Override ContentType="application/vnd.openxmlformats-officedocument.presentationml.slide+xml" PartName="/ppt/slides/slide267.xml"/>
  <Override ContentType="application/vnd.openxmlformats-officedocument.presentationml.slide+xml" PartName="/ppt/slides/slide373.xml"/>
  <Override ContentType="application/vnd.openxmlformats-officedocument.presentationml.slide+xml" PartName="/ppt/slides/slide389.xml"/>
  <Override ContentType="application/vnd.openxmlformats-officedocument.presentationml.slide+xml" PartName="/ppt/slides/slide21.xml"/>
  <Override ContentType="application/vnd.openxmlformats-officedocument.presentationml.slide+xml" PartName="/ppt/slides/slide346.xml"/>
  <Override ContentType="application/vnd.openxmlformats-officedocument.presentationml.slide+xml" PartName="/ppt/slides/slide303.xml"/>
  <Override ContentType="application/vnd.openxmlformats-officedocument.presentationml.slide+xml" PartName="/ppt/slides/slide64.xml"/>
  <Override ContentType="application/vnd.openxmlformats-officedocument.presentationml.slide+xml" PartName="/ppt/slides/slide418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403.xml"/>
  <Override ContentType="application/vnd.openxmlformats-officedocument.presentationml.slide+xml" PartName="/ppt/slides/slide480.xml"/>
  <Override ContentType="application/vnd.openxmlformats-officedocument.presentationml.slide+xml" PartName="/ppt/slides/slide395.xml"/>
  <Override ContentType="application/vnd.openxmlformats-officedocument.presentationml.slide+xml" PartName="/ppt/slides/slide352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318.xml"/>
  <Override ContentType="application/vnd.openxmlformats-officedocument.presentationml.slide+xml" PartName="/ppt/slides/slide230.xml"/>
  <Override ContentType="application/vnd.openxmlformats-officedocument.presentationml.slide+xml" PartName="/ppt/slides/slide273.xml"/>
  <Override ContentType="application/vnd.openxmlformats-officedocument.presentationml.slide+xml" PartName="/ppt/slides/slide446.xml"/>
  <Override ContentType="application/vnd.openxmlformats-officedocument.presentationml.slide+xml" PartName="/ppt/slides/slide489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482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385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490.xml"/>
  <Override ContentType="application/vnd.openxmlformats-officedocument.presentationml.slide+xml" PartName="/ppt/slides/slide202.xml"/>
  <Override ContentType="application/vnd.openxmlformats-officedocument.presentationml.slide+xml" PartName="/ppt/slides/slide466.xml"/>
  <Override ContentType="application/vnd.openxmlformats-officedocument.presentationml.slide+xml" PartName="/ppt/slides/slide105.xml"/>
  <Override ContentType="application/vnd.openxmlformats-officedocument.presentationml.slide+xml" PartName="/ppt/slides/slide5.xml"/>
  <Override ContentType="application/vnd.openxmlformats-officedocument.presentationml.slide+xml" PartName="/ppt/slides/slide369.xml"/>
  <Override ContentType="application/vnd.openxmlformats-officedocument.presentationml.slide+xml" PartName="/ppt/slides/slide393.xml"/>
  <Override ContentType="application/vnd.openxmlformats-officedocument.presentationml.slide+xml" PartName="/ppt/slides/slide377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474.xml"/>
  <Override ContentType="application/vnd.openxmlformats-officedocument.presentationml.slide+xml" PartName="/ppt/slides/slide94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497.xml"/>
  <Override ContentType="application/vnd.openxmlformats-officedocument.presentationml.slide+xml" PartName="/ppt/slides/slide233.xml"/>
  <Override ContentType="application/vnd.openxmlformats-officedocument.presentationml.slide+xml" PartName="/ppt/slides/slide362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411.xml"/>
  <Override ContentType="application/vnd.openxmlformats-officedocument.presentationml.slide+xml" PartName="/ppt/slides/slide314.xml"/>
  <Override ContentType="application/vnd.openxmlformats-officedocument.presentationml.slide+xml" PartName="/ppt/slides/slide419.xml"/>
  <Override ContentType="application/vnd.openxmlformats-officedocument.presentationml.slide+xml" PartName="/ppt/slides/slide338.xml"/>
  <Override ContentType="application/vnd.openxmlformats-officedocument.presentationml.slide+xml" PartName="/ppt/slides/slide507.xml"/>
  <Override ContentType="application/vnd.openxmlformats-officedocument.presentationml.slide+xml" PartName="/ppt/slides/slide443.xml"/>
  <Override ContentType="application/vnd.openxmlformats-officedocument.presentationml.slide+xml" PartName="/ppt/slides/slide168.xml"/>
  <Override ContentType="application/vnd.openxmlformats-officedocument.presentationml.slide+xml" PartName="/ppt/slides/slide426.xml"/>
  <Override ContentType="application/vnd.openxmlformats-officedocument.presentationml.slide+xml" PartName="/ppt/slides/slide152.xml"/>
  <Override ContentType="application/vnd.openxmlformats-officedocument.presentationml.slide+xml" PartName="/ppt/slides/slide257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24.xml"/>
  <Override ContentType="application/vnd.openxmlformats-officedocument.presentationml.slide+xml" PartName="/ppt/slides/slide515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306.xml"/>
  <Override ContentType="application/vnd.openxmlformats-officedocument.presentationml.slide+xml" PartName="/ppt/slides/slide272.xml"/>
  <Override ContentType="application/vnd.openxmlformats-officedocument.presentationml.slide+xml" PartName="/ppt/slides/slide323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404.xml"/>
  <Override ContentType="application/vnd.openxmlformats-officedocument.presentationml.slide+xml" PartName="/ppt/slides/slide144.xml"/>
  <Override ContentType="application/vnd.openxmlformats-officedocument.presentationml.slide+xml" PartName="/ppt/slides/slide434.xml"/>
  <Override ContentType="application/vnd.openxmlformats-officedocument.presentationml.slide+xml" PartName="/ppt/slides/slide451.xml"/>
  <Override ContentType="application/vnd.openxmlformats-officedocument.presentationml.slide+xml" PartName="/ppt/slides/slide31.xml"/>
  <Override ContentType="application/vnd.openxmlformats-officedocument.presentationml.slide+xml" PartName="/ppt/slides/slide458.xml"/>
  <Override ContentType="application/vnd.openxmlformats-officedocument.presentationml.slide+xml" PartName="/ppt/slides/slide176.xml"/>
  <Override ContentType="application/vnd.openxmlformats-officedocument.presentationml.slide+xml" PartName="/ppt/slides/slide225.xml"/>
  <Override ContentType="application/vnd.openxmlformats-officedocument.presentationml.slide+xml" PartName="/ppt/slides/slide370.xml"/>
  <Override ContentType="application/vnd.openxmlformats-officedocument.presentationml.slide+xml" PartName="/ppt/slides/slide500.xml"/>
  <Override ContentType="application/vnd.openxmlformats-officedocument.presentationml.slide+xml" PartName="/ppt/slides/slide353.xml"/>
  <Override ContentType="application/vnd.openxmlformats-officedocument.presentationml.slide+xml" PartName="/ppt/slides/slide465.xml"/>
  <Override ContentType="application/vnd.openxmlformats-officedocument.presentationml.slide+xml" PartName="/ppt/slides/slide201.xml"/>
  <Override ContentType="application/vnd.openxmlformats-officedocument.presentationml.slide+xml" PartName="/ppt/slides/slide287.xml"/>
  <Override ContentType="application/vnd.openxmlformats-officedocument.presentationml.slide+xml" PartName="/ppt/slides/slide376.xml"/>
  <Override ContentType="application/vnd.openxmlformats-officedocument.presentationml.slide+xml" PartName="/ppt/slides/slide449.xml"/>
  <Override ContentType="application/vnd.openxmlformats-officedocument.presentationml.slide+xml" PartName="/ppt/slides/slide95.xml"/>
  <Override ContentType="application/vnd.openxmlformats-officedocument.presentationml.slide+xml" PartName="/ppt/slides/slide386.xml"/>
  <Override ContentType="application/vnd.openxmlformats-officedocument.presentationml.slide+xml" PartName="/ppt/slides/slide475.xml"/>
  <Override ContentType="application/vnd.openxmlformats-officedocument.presentationml.slide+xml" PartName="/ppt/slides/slide211.xml"/>
  <Override ContentType="application/vnd.openxmlformats-officedocument.presentationml.slide+xml" PartName="/ppt/slides/slide483.xml"/>
  <Override ContentType="application/vnd.openxmlformats-officedocument.presentationml.slide+xml" PartName="/ppt/slides/slide77.xml"/>
  <Override ContentType="application/vnd.openxmlformats-officedocument.presentationml.slide+xml" PartName="/ppt/slides/slide297.xml"/>
  <Override ContentType="application/vnd.openxmlformats-officedocument.presentationml.slide+xml" PartName="/ppt/slides/slide122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361.xml"/>
  <Override ContentType="application/vnd.openxmlformats-officedocument.presentationml.slide+xml" PartName="/ppt/slides/slide412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300.xml"/>
  <Override ContentType="application/vnd.openxmlformats-officedocument.presentationml.slide+xml" PartName="/ppt/slides/slide315.xml"/>
  <Override ContentType="application/vnd.openxmlformats-officedocument.presentationml.slide+xml" PartName="/ppt/slides/slide392.xml"/>
  <Override ContentType="application/vnd.openxmlformats-officedocument.presentationml.slide+xml" PartName="/ppt/slides/slide282.xml"/>
  <Override ContentType="application/vnd.openxmlformats-officedocument.presentationml.slide+xml" PartName="/ppt/slides/slide216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498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169.xml"/>
  <Override ContentType="application/vnd.openxmlformats-officedocument.presentationml.slide+xml" PartName="/ppt/slides/slide516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444.xml"/>
  <Override ContentType="application/vnd.openxmlformats-officedocument.presentationml.slide+xml" PartName="/ppt/slides/slide427.xml"/>
  <Override ContentType="application/vnd.openxmlformats-officedocument.presentationml.slide+xml" PartName="/ppt/slides/slide371.xml"/>
  <Override ContentType="application/vnd.openxmlformats-officedocument.presentationml.slide+xml" PartName="/ppt/slides/slide39.xml"/>
  <Override ContentType="application/vnd.openxmlformats-officedocument.presentationml.slide+xml" PartName="/ppt/slides/slide56.xml"/>
  <Override ContentType="application/vnd.openxmlformats-officedocument.presentationml.slide+xml" PartName="/ppt/slides/slide354.xml"/>
  <Override ContentType="application/vnd.openxmlformats-officedocument.presentationml.slide+xml" PartName="/ppt/slides/slide337.xml"/>
  <Override ContentType="application/vnd.openxmlformats-officedocument.presentationml.slide+xml" PartName="/ppt/slides/slide523.xml"/>
  <Override ContentType="application/vnd.openxmlformats-officedocument.presentationml.slide+xml" PartName="/ppt/slides/slide506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43.xml"/>
  <Override ContentType="application/vnd.openxmlformats-officedocument.presentationml.slide+xml" PartName="/ppt/slides/slide433.xml"/>
  <Override ContentType="application/vnd.openxmlformats-officedocument.presentationml.slide+xml" PartName="/ppt/slides/slide450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322.xml"/>
  <Override ContentType="application/vnd.openxmlformats-officedocument.presentationml.slide+xml" PartName="/ppt/slides/slide50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09.xml"/>
  <Override ContentType="application/vnd.openxmlformats-officedocument.presentationml.slide+xml" PartName="/ppt/slides/slide305.xml"/>
  <Override ContentType="application/vnd.openxmlformats-officedocument.presentationml.slide+xml" PartName="/ppt/slides/slide243.xml"/>
  <Override ContentType="application/vnd.openxmlformats-officedocument.presentationml.slide+xml" PartName="/ppt/slides/slide459.xml"/>
  <Override ContentType="application/vnd.openxmlformats-officedocument.presentationml.slide+xml" PartName="/ppt/slides/slide158.xml"/>
  <Override ContentType="application/vnd.openxmlformats-officedocument.presentationml.slide+xml" PartName="/ppt/slides/slide308.xml"/>
  <Override ContentType="application/vnd.openxmlformats-officedocument.presentationml.slide+xml" PartName="/ppt/slides/slide3.xml"/>
  <Override ContentType="application/vnd.openxmlformats-officedocument.presentationml.slide+xml" PartName="/ppt/slides/slide529.xml"/>
  <Override ContentType="application/vnd.openxmlformats-officedocument.presentationml.slide+xml" PartName="/ppt/slides/slide182.xml"/>
  <Override ContentType="application/vnd.openxmlformats-officedocument.presentationml.slide+xml" PartName="/ppt/slides/slide499.xml"/>
  <Override ContentType="application/vnd.openxmlformats-officedocument.presentationml.slide+xml" PartName="/ppt/slides/slide25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413.xml"/>
  <Override ContentType="application/vnd.openxmlformats-officedocument.presentationml.slide+xml" PartName="/ppt/slides/slide456.xml"/>
  <Override ContentType="application/vnd.openxmlformats-officedocument.presentationml.slide+xml" PartName="/ppt/slides/slide492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522.xml"/>
  <Override ContentType="application/vnd.openxmlformats-officedocument.presentationml.slide+xml" PartName="/ppt/slides/slide107.xml"/>
  <Override ContentType="application/vnd.openxmlformats-officedocument.presentationml.slide+xml" PartName="/ppt/slides/slide441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484.xml"/>
  <Override ContentType="application/vnd.openxmlformats-officedocument.presentationml.slide+xml" PartName="/ppt/slides/slide391.xml"/>
  <Override ContentType="application/vnd.openxmlformats-officedocument.presentationml.slide+xml" PartName="/ppt/slides/slide328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355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398.xml"/>
  <Override ContentType="application/vnd.openxmlformats-officedocument.presentationml.slide+xml" PartName="/ppt/slides/slide240.xml"/>
  <Override ContentType="application/vnd.openxmlformats-officedocument.presentationml.slide+xml" PartName="/ppt/slides/slide436.xml"/>
  <Override ContentType="application/vnd.openxmlformats-officedocument.presentationml.slide+xml" PartName="/ppt/slides/slide479.xml"/>
  <Override ContentType="application/vnd.openxmlformats-officedocument.presentationml.slide+xml" PartName="/ppt/slides/slide185.xml"/>
  <Override ContentType="application/vnd.openxmlformats-officedocument.presentationml.slide+xml" PartName="/ppt/slides/slide142.xml"/>
  <Override ContentType="application/vnd.openxmlformats-officedocument.presentationml.slide+xml" PartName="/ppt/slides/slide135.xml"/>
  <Override ContentType="application/vnd.openxmlformats-officedocument.presentationml.slide+xml" PartName="/ppt/slides/slide321.xml"/>
  <Override ContentType="application/vnd.openxmlformats-officedocument.presentationml.slide+xml" PartName="/ppt/slides/slide178.xml"/>
  <Override ContentType="application/vnd.openxmlformats-officedocument.presentationml.slide+xml" PartName="/ppt/slides/slide364.xml"/>
  <Override ContentType="application/vnd.openxmlformats-officedocument.presentationml.slide+xml" PartName="/ppt/slides/slide409.xml"/>
  <Override ContentType="application/vnd.openxmlformats-officedocument.presentationml.slide+xml" PartName="/ppt/slides/slide379.xml"/>
  <Override ContentType="application/vnd.openxmlformats-officedocument.presentationml.slide+xml" PartName="/ppt/slides/slide212.xml"/>
  <Override ContentType="application/vnd.openxmlformats-officedocument.presentationml.slide+xml" PartName="/ppt/slides/slide336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298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42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464.xml"/>
  <Override ContentType="application/vnd.openxmlformats-officedocument.presentationml.slide+xml" PartName="/ppt/slides/slide120.xml"/>
  <Override ContentType="application/vnd.openxmlformats-officedocument.presentationml.slide+xml" PartName="/ppt/slides/slide509.xml"/>
  <Override ContentType="application/vnd.openxmlformats-officedocument.presentationml.slide+xml" PartName="/ppt/slides/slide428.xml"/>
  <Override ContentType="application/vnd.openxmlformats-officedocument.presentationml.slide+xml" PartName="/ppt/slides/slide383.xml"/>
  <Override ContentType="application/vnd.openxmlformats-officedocument.presentationml.slide+xml" PartName="/ppt/slides/slide208.xml"/>
  <Override ContentType="application/vnd.openxmlformats-officedocument.presentationml.slide+xml" PartName="/ppt/slides/slide340.xml"/>
  <Override ContentType="application/vnd.openxmlformats-officedocument.presentationml.slide+xml" PartName="/ppt/slides/slide513.xml"/>
  <Override ContentType="application/vnd.openxmlformats-officedocument.presentationml.slide+xml" PartName="/ppt/slides/slide457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60.xml"/>
  <Override ContentType="application/vnd.openxmlformats-officedocument.presentationml.slide+xml" PartName="/ppt/slides/slide414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384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341.xml"/>
  <Override ContentType="application/vnd.openxmlformats-officedocument.presentationml.slide+xml" PartName="/ppt/slides/slide69.xml"/>
  <Override ContentType="application/vnd.openxmlformats-officedocument.presentationml.slide+xml" PartName="/ppt/slides/slide307.xml"/>
  <Override ContentType="application/vnd.openxmlformats-officedocument.presentationml.slide+xml" PartName="/ppt/slides/slide491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408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13.xml"/>
  <Override ContentType="application/vnd.openxmlformats-officedocument.presentationml.slide+xml" PartName="/ppt/slides/slide149.xml"/>
  <Override ContentType="application/vnd.openxmlformats-officedocument.presentationml.slide+xml" PartName="/ppt/slides/slide521.xml"/>
  <Override ContentType="application/vnd.openxmlformats-officedocument.presentationml.slide+xml" PartName="/ppt/slides/slide442.xml"/>
  <Override ContentType="application/vnd.openxmlformats-officedocument.presentationml.slide+xml" PartName="/ppt/slides/slide485.xml"/>
  <Override ContentType="application/vnd.openxmlformats-officedocument.presentationml.slide+xml" PartName="/ppt/slides/slide106.xml"/>
  <Override ContentType="application/vnd.openxmlformats-officedocument.presentationml.slide+xml" PartName="/ppt/slides/slide234.xml"/>
  <Override ContentType="application/vnd.openxmlformats-officedocument.presentationml.slide+xml" PartName="/ppt/slides/slide177.xml"/>
  <Override ContentType="application/vnd.openxmlformats-officedocument.presentationml.slide+xml" PartName="/ppt/slides/slide363.xml"/>
  <Override ContentType="application/vnd.openxmlformats-officedocument.presentationml.slide+xml" PartName="/ppt/slides/slide134.xml"/>
  <Override ContentType="application/vnd.openxmlformats-officedocument.presentationml.slide+xml" PartName="/ppt/slides/slide320.xml"/>
  <Override ContentType="application/vnd.openxmlformats-officedocument.presentationml.slide+xml" PartName="/ppt/slides/slide508.xml"/>
  <Override ContentType="application/vnd.openxmlformats-officedocument.presentationml.slide+xml" PartName="/ppt/slides/slide207.xml"/>
  <Override ContentType="application/vnd.openxmlformats-officedocument.presentationml.slide+xml" PartName="/ppt/slides/slide356.xml"/>
  <Override ContentType="application/vnd.openxmlformats-officedocument.presentationml.slide+xml" PartName="/ppt/slides/slide284.xml"/>
  <Override ContentType="application/vnd.openxmlformats-officedocument.presentationml.slide+xml" PartName="/ppt/slides/slide399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478.xml"/>
  <Override ContentType="application/vnd.openxmlformats-officedocument.presentationml.slide+xml" PartName="/ppt/slides/slide390.xml"/>
  <Override ContentType="application/vnd.openxmlformats-officedocument.presentationml.slide+xml" PartName="/ppt/slides/slide81.xml"/>
  <Override ContentType="application/vnd.openxmlformats-officedocument.presentationml.slide+xml" PartName="/ppt/slides/slide435.xml"/>
  <Override ContentType="application/vnd.openxmlformats-officedocument.presentationml.slide+xml" PartName="/ppt/slides/slide329.xml"/>
  <Override ContentType="application/vnd.openxmlformats-officedocument.presentationml.slide+xml" PartName="/ppt/slides/slide463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14.xml"/>
  <Override ContentType="application/vnd.openxmlformats-officedocument.presentationml.slide+xml" PartName="/ppt/slides/slide290.xml"/>
  <Override ContentType="application/vnd.openxmlformats-officedocument.presentationml.slide+xml" PartName="/ppt/slides/slide378.xml"/>
  <Override ContentType="application/vnd.openxmlformats-officedocument.presentationml.slide+xml" PartName="/ppt/slides/slide335.xml"/>
  <Override ContentType="application/vnd.openxmlformats-officedocument.presentationml.slide+xml" PartName="/ppt/slides/slide256.xml"/>
  <Override ContentType="application/vnd.openxmlformats-officedocument.presentationml.slide+xml" PartName="/ppt/slides/slide429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42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  <p:sldId id="603" r:id="rId353"/>
    <p:sldId id="604" r:id="rId354"/>
    <p:sldId id="605" r:id="rId355"/>
    <p:sldId id="606" r:id="rId356"/>
    <p:sldId id="607" r:id="rId357"/>
    <p:sldId id="608" r:id="rId358"/>
    <p:sldId id="609" r:id="rId359"/>
    <p:sldId id="610" r:id="rId360"/>
    <p:sldId id="611" r:id="rId361"/>
    <p:sldId id="612" r:id="rId362"/>
    <p:sldId id="613" r:id="rId363"/>
    <p:sldId id="614" r:id="rId364"/>
    <p:sldId id="615" r:id="rId365"/>
    <p:sldId id="616" r:id="rId366"/>
    <p:sldId id="617" r:id="rId367"/>
    <p:sldId id="618" r:id="rId368"/>
    <p:sldId id="619" r:id="rId369"/>
    <p:sldId id="620" r:id="rId370"/>
    <p:sldId id="621" r:id="rId371"/>
    <p:sldId id="622" r:id="rId372"/>
    <p:sldId id="623" r:id="rId373"/>
    <p:sldId id="624" r:id="rId374"/>
    <p:sldId id="625" r:id="rId375"/>
    <p:sldId id="626" r:id="rId376"/>
    <p:sldId id="627" r:id="rId377"/>
    <p:sldId id="628" r:id="rId378"/>
    <p:sldId id="629" r:id="rId379"/>
    <p:sldId id="630" r:id="rId380"/>
    <p:sldId id="631" r:id="rId381"/>
    <p:sldId id="632" r:id="rId382"/>
    <p:sldId id="633" r:id="rId383"/>
    <p:sldId id="634" r:id="rId384"/>
    <p:sldId id="635" r:id="rId385"/>
    <p:sldId id="636" r:id="rId386"/>
    <p:sldId id="637" r:id="rId387"/>
    <p:sldId id="638" r:id="rId388"/>
    <p:sldId id="639" r:id="rId389"/>
    <p:sldId id="640" r:id="rId390"/>
    <p:sldId id="641" r:id="rId391"/>
    <p:sldId id="642" r:id="rId392"/>
    <p:sldId id="643" r:id="rId393"/>
    <p:sldId id="644" r:id="rId394"/>
    <p:sldId id="645" r:id="rId395"/>
    <p:sldId id="646" r:id="rId396"/>
    <p:sldId id="647" r:id="rId397"/>
    <p:sldId id="648" r:id="rId398"/>
    <p:sldId id="649" r:id="rId399"/>
    <p:sldId id="650" r:id="rId400"/>
    <p:sldId id="651" r:id="rId401"/>
    <p:sldId id="652" r:id="rId402"/>
    <p:sldId id="653" r:id="rId403"/>
    <p:sldId id="654" r:id="rId404"/>
    <p:sldId id="655" r:id="rId405"/>
    <p:sldId id="656" r:id="rId406"/>
    <p:sldId id="657" r:id="rId407"/>
    <p:sldId id="658" r:id="rId408"/>
    <p:sldId id="659" r:id="rId409"/>
    <p:sldId id="660" r:id="rId410"/>
    <p:sldId id="661" r:id="rId411"/>
    <p:sldId id="662" r:id="rId412"/>
    <p:sldId id="663" r:id="rId413"/>
    <p:sldId id="664" r:id="rId414"/>
    <p:sldId id="665" r:id="rId415"/>
    <p:sldId id="666" r:id="rId416"/>
    <p:sldId id="667" r:id="rId417"/>
    <p:sldId id="668" r:id="rId418"/>
    <p:sldId id="669" r:id="rId419"/>
    <p:sldId id="670" r:id="rId420"/>
    <p:sldId id="671" r:id="rId421"/>
    <p:sldId id="672" r:id="rId422"/>
    <p:sldId id="673" r:id="rId423"/>
    <p:sldId id="674" r:id="rId424"/>
    <p:sldId id="675" r:id="rId425"/>
    <p:sldId id="676" r:id="rId426"/>
    <p:sldId id="677" r:id="rId427"/>
    <p:sldId id="678" r:id="rId428"/>
    <p:sldId id="679" r:id="rId429"/>
    <p:sldId id="680" r:id="rId430"/>
    <p:sldId id="681" r:id="rId431"/>
    <p:sldId id="682" r:id="rId432"/>
    <p:sldId id="683" r:id="rId433"/>
    <p:sldId id="684" r:id="rId434"/>
    <p:sldId id="685" r:id="rId435"/>
    <p:sldId id="686" r:id="rId436"/>
    <p:sldId id="687" r:id="rId437"/>
    <p:sldId id="688" r:id="rId438"/>
    <p:sldId id="689" r:id="rId439"/>
    <p:sldId id="690" r:id="rId440"/>
    <p:sldId id="691" r:id="rId441"/>
    <p:sldId id="692" r:id="rId442"/>
    <p:sldId id="693" r:id="rId443"/>
    <p:sldId id="694" r:id="rId444"/>
    <p:sldId id="695" r:id="rId445"/>
    <p:sldId id="696" r:id="rId446"/>
    <p:sldId id="697" r:id="rId447"/>
    <p:sldId id="698" r:id="rId448"/>
    <p:sldId id="699" r:id="rId449"/>
    <p:sldId id="700" r:id="rId450"/>
    <p:sldId id="701" r:id="rId451"/>
    <p:sldId id="702" r:id="rId452"/>
    <p:sldId id="703" r:id="rId453"/>
    <p:sldId id="704" r:id="rId454"/>
    <p:sldId id="705" r:id="rId455"/>
    <p:sldId id="706" r:id="rId456"/>
    <p:sldId id="707" r:id="rId457"/>
    <p:sldId id="708" r:id="rId458"/>
    <p:sldId id="709" r:id="rId459"/>
    <p:sldId id="710" r:id="rId460"/>
    <p:sldId id="711" r:id="rId461"/>
    <p:sldId id="712" r:id="rId462"/>
    <p:sldId id="713" r:id="rId463"/>
    <p:sldId id="714" r:id="rId464"/>
    <p:sldId id="715" r:id="rId465"/>
    <p:sldId id="716" r:id="rId466"/>
    <p:sldId id="717" r:id="rId467"/>
    <p:sldId id="718" r:id="rId468"/>
    <p:sldId id="719" r:id="rId469"/>
    <p:sldId id="720" r:id="rId470"/>
    <p:sldId id="721" r:id="rId471"/>
    <p:sldId id="722" r:id="rId472"/>
    <p:sldId id="723" r:id="rId473"/>
    <p:sldId id="724" r:id="rId474"/>
    <p:sldId id="725" r:id="rId475"/>
    <p:sldId id="726" r:id="rId476"/>
    <p:sldId id="727" r:id="rId477"/>
    <p:sldId id="728" r:id="rId478"/>
    <p:sldId id="729" r:id="rId479"/>
    <p:sldId id="730" r:id="rId480"/>
    <p:sldId id="731" r:id="rId481"/>
    <p:sldId id="732" r:id="rId482"/>
    <p:sldId id="733" r:id="rId483"/>
    <p:sldId id="734" r:id="rId484"/>
    <p:sldId id="735" r:id="rId485"/>
    <p:sldId id="736" r:id="rId486"/>
    <p:sldId id="737" r:id="rId487"/>
    <p:sldId id="738" r:id="rId488"/>
    <p:sldId id="739" r:id="rId489"/>
    <p:sldId id="740" r:id="rId490"/>
    <p:sldId id="741" r:id="rId491"/>
    <p:sldId id="742" r:id="rId492"/>
    <p:sldId id="743" r:id="rId493"/>
    <p:sldId id="744" r:id="rId494"/>
    <p:sldId id="745" r:id="rId495"/>
    <p:sldId id="746" r:id="rId496"/>
    <p:sldId id="747" r:id="rId497"/>
    <p:sldId id="748" r:id="rId498"/>
    <p:sldId id="749" r:id="rId499"/>
    <p:sldId id="750" r:id="rId500"/>
    <p:sldId id="751" r:id="rId501"/>
    <p:sldId id="752" r:id="rId502"/>
    <p:sldId id="753" r:id="rId503"/>
    <p:sldId id="754" r:id="rId504"/>
    <p:sldId id="755" r:id="rId505"/>
    <p:sldId id="756" r:id="rId506"/>
    <p:sldId id="757" r:id="rId507"/>
    <p:sldId id="758" r:id="rId508"/>
    <p:sldId id="759" r:id="rId509"/>
    <p:sldId id="760" r:id="rId510"/>
    <p:sldId id="761" r:id="rId511"/>
    <p:sldId id="762" r:id="rId512"/>
    <p:sldId id="763" r:id="rId513"/>
    <p:sldId id="764" r:id="rId514"/>
    <p:sldId id="765" r:id="rId515"/>
    <p:sldId id="766" r:id="rId516"/>
    <p:sldId id="767" r:id="rId517"/>
    <p:sldId id="768" r:id="rId518"/>
    <p:sldId id="769" r:id="rId519"/>
    <p:sldId id="770" r:id="rId520"/>
    <p:sldId id="771" r:id="rId521"/>
    <p:sldId id="772" r:id="rId522"/>
    <p:sldId id="773" r:id="rId523"/>
    <p:sldId id="774" r:id="rId524"/>
    <p:sldId id="775" r:id="rId525"/>
    <p:sldId id="776" r:id="rId526"/>
    <p:sldId id="777" r:id="rId527"/>
    <p:sldId id="778" r:id="rId528"/>
    <p:sldId id="779" r:id="rId529"/>
    <p:sldId id="780" r:id="rId530"/>
    <p:sldId id="781" r:id="rId531"/>
    <p:sldId id="782" r:id="rId532"/>
    <p:sldId id="783" r:id="rId533"/>
    <p:sldId id="784" r:id="rId534"/>
  </p:sldIdLst>
  <p:sldSz cy="5143500" cx="9144000"/>
  <p:notesSz cx="6858000" cy="9144000"/>
  <p:embeddedFontLst>
    <p:embeddedFont>
      <p:font typeface="Proxima Nova"/>
      <p:regular r:id="rId535"/>
      <p:bold r:id="rId536"/>
      <p:italic r:id="rId537"/>
      <p:boldItalic r:id="rId538"/>
    </p:embeddedFont>
    <p:embeddedFont>
      <p:font typeface="Century Gothic"/>
      <p:regular r:id="rId539"/>
      <p:bold r:id="rId540"/>
      <p:italic r:id="rId541"/>
      <p:boldItalic r:id="rId5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43" roundtripDataSignature="AMtx7mjPkgLtV15FCK/W8WSDTnXQte/b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90" Type="http://schemas.openxmlformats.org/officeDocument/2006/relationships/slide" Target="slides/slide185.xml"/><Relationship Id="rId194" Type="http://schemas.openxmlformats.org/officeDocument/2006/relationships/slide" Target="slides/slide189.xml"/><Relationship Id="rId193" Type="http://schemas.openxmlformats.org/officeDocument/2006/relationships/slide" Target="slides/slide188.xml"/><Relationship Id="rId192" Type="http://schemas.openxmlformats.org/officeDocument/2006/relationships/slide" Target="slides/slide187.xml"/><Relationship Id="rId191" Type="http://schemas.openxmlformats.org/officeDocument/2006/relationships/slide" Target="slides/slide186.xml"/><Relationship Id="rId187" Type="http://schemas.openxmlformats.org/officeDocument/2006/relationships/slide" Target="slides/slide18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183" Type="http://schemas.openxmlformats.org/officeDocument/2006/relationships/slide" Target="slides/slide178.xml"/><Relationship Id="rId182" Type="http://schemas.openxmlformats.org/officeDocument/2006/relationships/slide" Target="slides/slide177.xml"/><Relationship Id="rId181" Type="http://schemas.openxmlformats.org/officeDocument/2006/relationships/slide" Target="slides/slide176.xml"/><Relationship Id="rId180" Type="http://schemas.openxmlformats.org/officeDocument/2006/relationships/slide" Target="slides/slide175.xml"/><Relationship Id="rId176" Type="http://schemas.openxmlformats.org/officeDocument/2006/relationships/slide" Target="slides/slide171.xml"/><Relationship Id="rId297" Type="http://schemas.openxmlformats.org/officeDocument/2006/relationships/slide" Target="slides/slide292.xml"/><Relationship Id="rId175" Type="http://schemas.openxmlformats.org/officeDocument/2006/relationships/slide" Target="slides/slide170.xml"/><Relationship Id="rId296" Type="http://schemas.openxmlformats.org/officeDocument/2006/relationships/slide" Target="slides/slide291.xml"/><Relationship Id="rId174" Type="http://schemas.openxmlformats.org/officeDocument/2006/relationships/slide" Target="slides/slide169.xml"/><Relationship Id="rId295" Type="http://schemas.openxmlformats.org/officeDocument/2006/relationships/slide" Target="slides/slide290.xml"/><Relationship Id="rId173" Type="http://schemas.openxmlformats.org/officeDocument/2006/relationships/slide" Target="slides/slide168.xml"/><Relationship Id="rId294" Type="http://schemas.openxmlformats.org/officeDocument/2006/relationships/slide" Target="slides/slide289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299" Type="http://schemas.openxmlformats.org/officeDocument/2006/relationships/slide" Target="slides/slide294.xml"/><Relationship Id="rId177" Type="http://schemas.openxmlformats.org/officeDocument/2006/relationships/slide" Target="slides/slide172.xml"/><Relationship Id="rId298" Type="http://schemas.openxmlformats.org/officeDocument/2006/relationships/slide" Target="slides/slide293.xml"/><Relationship Id="rId198" Type="http://schemas.openxmlformats.org/officeDocument/2006/relationships/slide" Target="slides/slide193.xml"/><Relationship Id="rId197" Type="http://schemas.openxmlformats.org/officeDocument/2006/relationships/slide" Target="slides/slide192.xml"/><Relationship Id="rId196" Type="http://schemas.openxmlformats.org/officeDocument/2006/relationships/slide" Target="slides/slide191.xml"/><Relationship Id="rId195" Type="http://schemas.openxmlformats.org/officeDocument/2006/relationships/slide" Target="slides/slide190.xml"/><Relationship Id="rId199" Type="http://schemas.openxmlformats.org/officeDocument/2006/relationships/slide" Target="slides/slide194.xml"/><Relationship Id="rId150" Type="http://schemas.openxmlformats.org/officeDocument/2006/relationships/slide" Target="slides/slide145.xml"/><Relationship Id="rId271" Type="http://schemas.openxmlformats.org/officeDocument/2006/relationships/slide" Target="slides/slide266.xml"/><Relationship Id="rId392" Type="http://schemas.openxmlformats.org/officeDocument/2006/relationships/slide" Target="slides/slide387.xml"/><Relationship Id="rId270" Type="http://schemas.openxmlformats.org/officeDocument/2006/relationships/slide" Target="slides/slide265.xml"/><Relationship Id="rId391" Type="http://schemas.openxmlformats.org/officeDocument/2006/relationships/slide" Target="slides/slide386.xml"/><Relationship Id="rId390" Type="http://schemas.openxmlformats.org/officeDocument/2006/relationships/slide" Target="slides/slide38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269" Type="http://schemas.openxmlformats.org/officeDocument/2006/relationships/slide" Target="slides/slide264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264" Type="http://schemas.openxmlformats.org/officeDocument/2006/relationships/slide" Target="slides/slide259.xml"/><Relationship Id="rId385" Type="http://schemas.openxmlformats.org/officeDocument/2006/relationships/slide" Target="slides/slide380.xml"/><Relationship Id="rId142" Type="http://schemas.openxmlformats.org/officeDocument/2006/relationships/slide" Target="slides/slide137.xml"/><Relationship Id="rId263" Type="http://schemas.openxmlformats.org/officeDocument/2006/relationships/slide" Target="slides/slide258.xml"/><Relationship Id="rId384" Type="http://schemas.openxmlformats.org/officeDocument/2006/relationships/slide" Target="slides/slide379.xml"/><Relationship Id="rId141" Type="http://schemas.openxmlformats.org/officeDocument/2006/relationships/slide" Target="slides/slide136.xml"/><Relationship Id="rId262" Type="http://schemas.openxmlformats.org/officeDocument/2006/relationships/slide" Target="slides/slide257.xml"/><Relationship Id="rId383" Type="http://schemas.openxmlformats.org/officeDocument/2006/relationships/slide" Target="slides/slide378.xml"/><Relationship Id="rId140" Type="http://schemas.openxmlformats.org/officeDocument/2006/relationships/slide" Target="slides/slide135.xml"/><Relationship Id="rId261" Type="http://schemas.openxmlformats.org/officeDocument/2006/relationships/slide" Target="slides/slide256.xml"/><Relationship Id="rId382" Type="http://schemas.openxmlformats.org/officeDocument/2006/relationships/slide" Target="slides/slide377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268" Type="http://schemas.openxmlformats.org/officeDocument/2006/relationships/slide" Target="slides/slide263.xml"/><Relationship Id="rId389" Type="http://schemas.openxmlformats.org/officeDocument/2006/relationships/slide" Target="slides/slide384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267" Type="http://schemas.openxmlformats.org/officeDocument/2006/relationships/slide" Target="slides/slide262.xml"/><Relationship Id="rId388" Type="http://schemas.openxmlformats.org/officeDocument/2006/relationships/slide" Target="slides/slide383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266" Type="http://schemas.openxmlformats.org/officeDocument/2006/relationships/slide" Target="slides/slide261.xml"/><Relationship Id="rId387" Type="http://schemas.openxmlformats.org/officeDocument/2006/relationships/slide" Target="slides/slide382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265" Type="http://schemas.openxmlformats.org/officeDocument/2006/relationships/slide" Target="slides/slide260.xml"/><Relationship Id="rId386" Type="http://schemas.openxmlformats.org/officeDocument/2006/relationships/slide" Target="slides/slide381.xml"/><Relationship Id="rId260" Type="http://schemas.openxmlformats.org/officeDocument/2006/relationships/slide" Target="slides/slide255.xml"/><Relationship Id="rId381" Type="http://schemas.openxmlformats.org/officeDocument/2006/relationships/slide" Target="slides/slide376.xml"/><Relationship Id="rId380" Type="http://schemas.openxmlformats.org/officeDocument/2006/relationships/slide" Target="slides/slide37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259" Type="http://schemas.openxmlformats.org/officeDocument/2006/relationships/slide" Target="slides/slide254.xml"/><Relationship Id="rId137" Type="http://schemas.openxmlformats.org/officeDocument/2006/relationships/slide" Target="slides/slide132.xml"/><Relationship Id="rId258" Type="http://schemas.openxmlformats.org/officeDocument/2006/relationships/slide" Target="slides/slide253.xml"/><Relationship Id="rId379" Type="http://schemas.openxmlformats.org/officeDocument/2006/relationships/slide" Target="slides/slide374.xml"/><Relationship Id="rId132" Type="http://schemas.openxmlformats.org/officeDocument/2006/relationships/slide" Target="slides/slide127.xml"/><Relationship Id="rId253" Type="http://schemas.openxmlformats.org/officeDocument/2006/relationships/slide" Target="slides/slide248.xml"/><Relationship Id="rId374" Type="http://schemas.openxmlformats.org/officeDocument/2006/relationships/slide" Target="slides/slide369.xml"/><Relationship Id="rId495" Type="http://schemas.openxmlformats.org/officeDocument/2006/relationships/slide" Target="slides/slide490.xml"/><Relationship Id="rId131" Type="http://schemas.openxmlformats.org/officeDocument/2006/relationships/slide" Target="slides/slide126.xml"/><Relationship Id="rId252" Type="http://schemas.openxmlformats.org/officeDocument/2006/relationships/slide" Target="slides/slide247.xml"/><Relationship Id="rId373" Type="http://schemas.openxmlformats.org/officeDocument/2006/relationships/slide" Target="slides/slide368.xml"/><Relationship Id="rId494" Type="http://schemas.openxmlformats.org/officeDocument/2006/relationships/slide" Target="slides/slide489.xml"/><Relationship Id="rId130" Type="http://schemas.openxmlformats.org/officeDocument/2006/relationships/slide" Target="slides/slide125.xml"/><Relationship Id="rId251" Type="http://schemas.openxmlformats.org/officeDocument/2006/relationships/slide" Target="slides/slide246.xml"/><Relationship Id="rId372" Type="http://schemas.openxmlformats.org/officeDocument/2006/relationships/slide" Target="slides/slide367.xml"/><Relationship Id="rId493" Type="http://schemas.openxmlformats.org/officeDocument/2006/relationships/slide" Target="slides/slide488.xml"/><Relationship Id="rId250" Type="http://schemas.openxmlformats.org/officeDocument/2006/relationships/slide" Target="slides/slide245.xml"/><Relationship Id="rId371" Type="http://schemas.openxmlformats.org/officeDocument/2006/relationships/slide" Target="slides/slide366.xml"/><Relationship Id="rId492" Type="http://schemas.openxmlformats.org/officeDocument/2006/relationships/slide" Target="slides/slide487.xml"/><Relationship Id="rId136" Type="http://schemas.openxmlformats.org/officeDocument/2006/relationships/slide" Target="slides/slide131.xml"/><Relationship Id="rId257" Type="http://schemas.openxmlformats.org/officeDocument/2006/relationships/slide" Target="slides/slide252.xml"/><Relationship Id="rId378" Type="http://schemas.openxmlformats.org/officeDocument/2006/relationships/slide" Target="slides/slide373.xml"/><Relationship Id="rId499" Type="http://schemas.openxmlformats.org/officeDocument/2006/relationships/slide" Target="slides/slide494.xml"/><Relationship Id="rId135" Type="http://schemas.openxmlformats.org/officeDocument/2006/relationships/slide" Target="slides/slide130.xml"/><Relationship Id="rId256" Type="http://schemas.openxmlformats.org/officeDocument/2006/relationships/slide" Target="slides/slide251.xml"/><Relationship Id="rId377" Type="http://schemas.openxmlformats.org/officeDocument/2006/relationships/slide" Target="slides/slide372.xml"/><Relationship Id="rId498" Type="http://schemas.openxmlformats.org/officeDocument/2006/relationships/slide" Target="slides/slide493.xml"/><Relationship Id="rId134" Type="http://schemas.openxmlformats.org/officeDocument/2006/relationships/slide" Target="slides/slide129.xml"/><Relationship Id="rId255" Type="http://schemas.openxmlformats.org/officeDocument/2006/relationships/slide" Target="slides/slide250.xml"/><Relationship Id="rId376" Type="http://schemas.openxmlformats.org/officeDocument/2006/relationships/slide" Target="slides/slide371.xml"/><Relationship Id="rId497" Type="http://schemas.openxmlformats.org/officeDocument/2006/relationships/slide" Target="slides/slide492.xml"/><Relationship Id="rId133" Type="http://schemas.openxmlformats.org/officeDocument/2006/relationships/slide" Target="slides/slide128.xml"/><Relationship Id="rId254" Type="http://schemas.openxmlformats.org/officeDocument/2006/relationships/slide" Target="slides/slide249.xml"/><Relationship Id="rId375" Type="http://schemas.openxmlformats.org/officeDocument/2006/relationships/slide" Target="slides/slide370.xml"/><Relationship Id="rId496" Type="http://schemas.openxmlformats.org/officeDocument/2006/relationships/slide" Target="slides/slide491.xml"/><Relationship Id="rId172" Type="http://schemas.openxmlformats.org/officeDocument/2006/relationships/slide" Target="slides/slide167.xml"/><Relationship Id="rId293" Type="http://schemas.openxmlformats.org/officeDocument/2006/relationships/slide" Target="slides/slide288.xml"/><Relationship Id="rId171" Type="http://schemas.openxmlformats.org/officeDocument/2006/relationships/slide" Target="slides/slide166.xml"/><Relationship Id="rId292" Type="http://schemas.openxmlformats.org/officeDocument/2006/relationships/slide" Target="slides/slide287.xml"/><Relationship Id="rId170" Type="http://schemas.openxmlformats.org/officeDocument/2006/relationships/slide" Target="slides/slide165.xml"/><Relationship Id="rId291" Type="http://schemas.openxmlformats.org/officeDocument/2006/relationships/slide" Target="slides/slide286.xml"/><Relationship Id="rId290" Type="http://schemas.openxmlformats.org/officeDocument/2006/relationships/slide" Target="slides/slide285.xml"/><Relationship Id="rId165" Type="http://schemas.openxmlformats.org/officeDocument/2006/relationships/slide" Target="slides/slide160.xml"/><Relationship Id="rId286" Type="http://schemas.openxmlformats.org/officeDocument/2006/relationships/slide" Target="slides/slide281.xml"/><Relationship Id="rId164" Type="http://schemas.openxmlformats.org/officeDocument/2006/relationships/slide" Target="slides/slide159.xml"/><Relationship Id="rId285" Type="http://schemas.openxmlformats.org/officeDocument/2006/relationships/slide" Target="slides/slide280.xml"/><Relationship Id="rId163" Type="http://schemas.openxmlformats.org/officeDocument/2006/relationships/slide" Target="slides/slide158.xml"/><Relationship Id="rId284" Type="http://schemas.openxmlformats.org/officeDocument/2006/relationships/slide" Target="slides/slide279.xml"/><Relationship Id="rId162" Type="http://schemas.openxmlformats.org/officeDocument/2006/relationships/slide" Target="slides/slide157.xml"/><Relationship Id="rId283" Type="http://schemas.openxmlformats.org/officeDocument/2006/relationships/slide" Target="slides/slide278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289" Type="http://schemas.openxmlformats.org/officeDocument/2006/relationships/slide" Target="slides/slide284.xml"/><Relationship Id="rId167" Type="http://schemas.openxmlformats.org/officeDocument/2006/relationships/slide" Target="slides/slide162.xml"/><Relationship Id="rId288" Type="http://schemas.openxmlformats.org/officeDocument/2006/relationships/slide" Target="slides/slide283.xml"/><Relationship Id="rId166" Type="http://schemas.openxmlformats.org/officeDocument/2006/relationships/slide" Target="slides/slide161.xml"/><Relationship Id="rId287" Type="http://schemas.openxmlformats.org/officeDocument/2006/relationships/slide" Target="slides/slide282.xml"/><Relationship Id="rId161" Type="http://schemas.openxmlformats.org/officeDocument/2006/relationships/slide" Target="slides/slide156.xml"/><Relationship Id="rId282" Type="http://schemas.openxmlformats.org/officeDocument/2006/relationships/slide" Target="slides/slide277.xml"/><Relationship Id="rId160" Type="http://schemas.openxmlformats.org/officeDocument/2006/relationships/slide" Target="slides/slide155.xml"/><Relationship Id="rId281" Type="http://schemas.openxmlformats.org/officeDocument/2006/relationships/slide" Target="slides/slide276.xml"/><Relationship Id="rId280" Type="http://schemas.openxmlformats.org/officeDocument/2006/relationships/slide" Target="slides/slide275.xml"/><Relationship Id="rId159" Type="http://schemas.openxmlformats.org/officeDocument/2006/relationships/slide" Target="slides/slide154.xml"/><Relationship Id="rId154" Type="http://schemas.openxmlformats.org/officeDocument/2006/relationships/slide" Target="slides/slide149.xml"/><Relationship Id="rId275" Type="http://schemas.openxmlformats.org/officeDocument/2006/relationships/slide" Target="slides/slide270.xml"/><Relationship Id="rId396" Type="http://schemas.openxmlformats.org/officeDocument/2006/relationships/slide" Target="slides/slide391.xml"/><Relationship Id="rId153" Type="http://schemas.openxmlformats.org/officeDocument/2006/relationships/slide" Target="slides/slide148.xml"/><Relationship Id="rId274" Type="http://schemas.openxmlformats.org/officeDocument/2006/relationships/slide" Target="slides/slide269.xml"/><Relationship Id="rId395" Type="http://schemas.openxmlformats.org/officeDocument/2006/relationships/slide" Target="slides/slide390.xml"/><Relationship Id="rId152" Type="http://schemas.openxmlformats.org/officeDocument/2006/relationships/slide" Target="slides/slide147.xml"/><Relationship Id="rId273" Type="http://schemas.openxmlformats.org/officeDocument/2006/relationships/slide" Target="slides/slide268.xml"/><Relationship Id="rId394" Type="http://schemas.openxmlformats.org/officeDocument/2006/relationships/slide" Target="slides/slide389.xml"/><Relationship Id="rId151" Type="http://schemas.openxmlformats.org/officeDocument/2006/relationships/slide" Target="slides/slide146.xml"/><Relationship Id="rId272" Type="http://schemas.openxmlformats.org/officeDocument/2006/relationships/slide" Target="slides/slide267.xml"/><Relationship Id="rId393" Type="http://schemas.openxmlformats.org/officeDocument/2006/relationships/slide" Target="slides/slide388.xml"/><Relationship Id="rId158" Type="http://schemas.openxmlformats.org/officeDocument/2006/relationships/slide" Target="slides/slide153.xml"/><Relationship Id="rId279" Type="http://schemas.openxmlformats.org/officeDocument/2006/relationships/slide" Target="slides/slide274.xml"/><Relationship Id="rId157" Type="http://schemas.openxmlformats.org/officeDocument/2006/relationships/slide" Target="slides/slide152.xml"/><Relationship Id="rId278" Type="http://schemas.openxmlformats.org/officeDocument/2006/relationships/slide" Target="slides/slide273.xml"/><Relationship Id="rId399" Type="http://schemas.openxmlformats.org/officeDocument/2006/relationships/slide" Target="slides/slide394.xml"/><Relationship Id="rId156" Type="http://schemas.openxmlformats.org/officeDocument/2006/relationships/slide" Target="slides/slide151.xml"/><Relationship Id="rId277" Type="http://schemas.openxmlformats.org/officeDocument/2006/relationships/slide" Target="slides/slide272.xml"/><Relationship Id="rId398" Type="http://schemas.openxmlformats.org/officeDocument/2006/relationships/slide" Target="slides/slide393.xml"/><Relationship Id="rId155" Type="http://schemas.openxmlformats.org/officeDocument/2006/relationships/slide" Target="slides/slide150.xml"/><Relationship Id="rId276" Type="http://schemas.openxmlformats.org/officeDocument/2006/relationships/slide" Target="slides/slide271.xml"/><Relationship Id="rId397" Type="http://schemas.openxmlformats.org/officeDocument/2006/relationships/slide" Target="slides/slide392.xml"/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509" Type="http://schemas.openxmlformats.org/officeDocument/2006/relationships/slide" Target="slides/slide504.xml"/><Relationship Id="rId508" Type="http://schemas.openxmlformats.org/officeDocument/2006/relationships/slide" Target="slides/slide503.xml"/><Relationship Id="rId503" Type="http://schemas.openxmlformats.org/officeDocument/2006/relationships/slide" Target="slides/slide498.xml"/><Relationship Id="rId502" Type="http://schemas.openxmlformats.org/officeDocument/2006/relationships/slide" Target="slides/slide497.xml"/><Relationship Id="rId501" Type="http://schemas.openxmlformats.org/officeDocument/2006/relationships/slide" Target="slides/slide496.xml"/><Relationship Id="rId500" Type="http://schemas.openxmlformats.org/officeDocument/2006/relationships/slide" Target="slides/slide495.xml"/><Relationship Id="rId507" Type="http://schemas.openxmlformats.org/officeDocument/2006/relationships/slide" Target="slides/slide502.xml"/><Relationship Id="rId506" Type="http://schemas.openxmlformats.org/officeDocument/2006/relationships/slide" Target="slides/slide501.xml"/><Relationship Id="rId505" Type="http://schemas.openxmlformats.org/officeDocument/2006/relationships/slide" Target="slides/slide500.xml"/><Relationship Id="rId504" Type="http://schemas.openxmlformats.org/officeDocument/2006/relationships/slide" Target="slides/slide4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09" Type="http://schemas.openxmlformats.org/officeDocument/2006/relationships/slide" Target="slides/slide404.xml"/><Relationship Id="rId404" Type="http://schemas.openxmlformats.org/officeDocument/2006/relationships/slide" Target="slides/slide399.xml"/><Relationship Id="rId525" Type="http://schemas.openxmlformats.org/officeDocument/2006/relationships/slide" Target="slides/slide520.xml"/><Relationship Id="rId403" Type="http://schemas.openxmlformats.org/officeDocument/2006/relationships/slide" Target="slides/slide398.xml"/><Relationship Id="rId524" Type="http://schemas.openxmlformats.org/officeDocument/2006/relationships/slide" Target="slides/slide519.xml"/><Relationship Id="rId402" Type="http://schemas.openxmlformats.org/officeDocument/2006/relationships/slide" Target="slides/slide397.xml"/><Relationship Id="rId523" Type="http://schemas.openxmlformats.org/officeDocument/2006/relationships/slide" Target="slides/slide518.xml"/><Relationship Id="rId401" Type="http://schemas.openxmlformats.org/officeDocument/2006/relationships/slide" Target="slides/slide396.xml"/><Relationship Id="rId522" Type="http://schemas.openxmlformats.org/officeDocument/2006/relationships/slide" Target="slides/slide517.xml"/><Relationship Id="rId408" Type="http://schemas.openxmlformats.org/officeDocument/2006/relationships/slide" Target="slides/slide403.xml"/><Relationship Id="rId529" Type="http://schemas.openxmlformats.org/officeDocument/2006/relationships/slide" Target="slides/slide524.xml"/><Relationship Id="rId407" Type="http://schemas.openxmlformats.org/officeDocument/2006/relationships/slide" Target="slides/slide402.xml"/><Relationship Id="rId528" Type="http://schemas.openxmlformats.org/officeDocument/2006/relationships/slide" Target="slides/slide523.xml"/><Relationship Id="rId406" Type="http://schemas.openxmlformats.org/officeDocument/2006/relationships/slide" Target="slides/slide401.xml"/><Relationship Id="rId527" Type="http://schemas.openxmlformats.org/officeDocument/2006/relationships/slide" Target="slides/slide522.xml"/><Relationship Id="rId405" Type="http://schemas.openxmlformats.org/officeDocument/2006/relationships/slide" Target="slides/slide400.xml"/><Relationship Id="rId526" Type="http://schemas.openxmlformats.org/officeDocument/2006/relationships/slide" Target="slides/slide521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400" Type="http://schemas.openxmlformats.org/officeDocument/2006/relationships/slide" Target="slides/slide395.xml"/><Relationship Id="rId521" Type="http://schemas.openxmlformats.org/officeDocument/2006/relationships/slide" Target="slides/slide516.xml"/><Relationship Id="rId29" Type="http://schemas.openxmlformats.org/officeDocument/2006/relationships/slide" Target="slides/slide24.xml"/><Relationship Id="rId520" Type="http://schemas.openxmlformats.org/officeDocument/2006/relationships/slide" Target="slides/slide5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19" Type="http://schemas.openxmlformats.org/officeDocument/2006/relationships/slide" Target="slides/slide514.xml"/><Relationship Id="rId514" Type="http://schemas.openxmlformats.org/officeDocument/2006/relationships/slide" Target="slides/slide509.xml"/><Relationship Id="rId513" Type="http://schemas.openxmlformats.org/officeDocument/2006/relationships/slide" Target="slides/slide508.xml"/><Relationship Id="rId512" Type="http://schemas.openxmlformats.org/officeDocument/2006/relationships/slide" Target="slides/slide507.xml"/><Relationship Id="rId511" Type="http://schemas.openxmlformats.org/officeDocument/2006/relationships/slide" Target="slides/slide506.xml"/><Relationship Id="rId518" Type="http://schemas.openxmlformats.org/officeDocument/2006/relationships/slide" Target="slides/slide513.xml"/><Relationship Id="rId517" Type="http://schemas.openxmlformats.org/officeDocument/2006/relationships/slide" Target="slides/slide512.xml"/><Relationship Id="rId516" Type="http://schemas.openxmlformats.org/officeDocument/2006/relationships/slide" Target="slides/slide511.xml"/><Relationship Id="rId515" Type="http://schemas.openxmlformats.org/officeDocument/2006/relationships/slide" Target="slides/slide510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510" Type="http://schemas.openxmlformats.org/officeDocument/2006/relationships/slide" Target="slides/slide505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349" Type="http://schemas.openxmlformats.org/officeDocument/2006/relationships/slide" Target="slides/slide344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348" Type="http://schemas.openxmlformats.org/officeDocument/2006/relationships/slide" Target="slides/slide343.xml"/><Relationship Id="rId469" Type="http://schemas.openxmlformats.org/officeDocument/2006/relationships/slide" Target="slides/slide464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347" Type="http://schemas.openxmlformats.org/officeDocument/2006/relationships/slide" Target="slides/slide342.xml"/><Relationship Id="rId468" Type="http://schemas.openxmlformats.org/officeDocument/2006/relationships/slide" Target="slides/slide463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346" Type="http://schemas.openxmlformats.org/officeDocument/2006/relationships/slide" Target="slides/slide341.xml"/><Relationship Id="rId467" Type="http://schemas.openxmlformats.org/officeDocument/2006/relationships/slide" Target="slides/slide462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341" Type="http://schemas.openxmlformats.org/officeDocument/2006/relationships/slide" Target="slides/slide336.xml"/><Relationship Id="rId462" Type="http://schemas.openxmlformats.org/officeDocument/2006/relationships/slide" Target="slides/slide457.xml"/><Relationship Id="rId340" Type="http://schemas.openxmlformats.org/officeDocument/2006/relationships/slide" Target="slides/slide335.xml"/><Relationship Id="rId461" Type="http://schemas.openxmlformats.org/officeDocument/2006/relationships/slide" Target="slides/slide456.xml"/><Relationship Id="rId460" Type="http://schemas.openxmlformats.org/officeDocument/2006/relationships/slide" Target="slides/slide45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345" Type="http://schemas.openxmlformats.org/officeDocument/2006/relationships/slide" Target="slides/slide340.xml"/><Relationship Id="rId466" Type="http://schemas.openxmlformats.org/officeDocument/2006/relationships/slide" Target="slides/slide461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344" Type="http://schemas.openxmlformats.org/officeDocument/2006/relationships/slide" Target="slides/slide339.xml"/><Relationship Id="rId465" Type="http://schemas.openxmlformats.org/officeDocument/2006/relationships/slide" Target="slides/slide460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343" Type="http://schemas.openxmlformats.org/officeDocument/2006/relationships/slide" Target="slides/slide338.xml"/><Relationship Id="rId464" Type="http://schemas.openxmlformats.org/officeDocument/2006/relationships/slide" Target="slides/slide459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342" Type="http://schemas.openxmlformats.org/officeDocument/2006/relationships/slide" Target="slides/slide337.xml"/><Relationship Id="rId463" Type="http://schemas.openxmlformats.org/officeDocument/2006/relationships/slide" Target="slides/slide458.xml"/><Relationship Id="rId217" Type="http://schemas.openxmlformats.org/officeDocument/2006/relationships/slide" Target="slides/slide212.xml"/><Relationship Id="rId338" Type="http://schemas.openxmlformats.org/officeDocument/2006/relationships/slide" Target="slides/slide333.xml"/><Relationship Id="rId459" Type="http://schemas.openxmlformats.org/officeDocument/2006/relationships/slide" Target="slides/slide454.xml"/><Relationship Id="rId216" Type="http://schemas.openxmlformats.org/officeDocument/2006/relationships/slide" Target="slides/slide211.xml"/><Relationship Id="rId337" Type="http://schemas.openxmlformats.org/officeDocument/2006/relationships/slide" Target="slides/slide332.xml"/><Relationship Id="rId458" Type="http://schemas.openxmlformats.org/officeDocument/2006/relationships/slide" Target="slides/slide453.xml"/><Relationship Id="rId215" Type="http://schemas.openxmlformats.org/officeDocument/2006/relationships/slide" Target="slides/slide210.xml"/><Relationship Id="rId336" Type="http://schemas.openxmlformats.org/officeDocument/2006/relationships/slide" Target="slides/slide331.xml"/><Relationship Id="rId457" Type="http://schemas.openxmlformats.org/officeDocument/2006/relationships/slide" Target="slides/slide452.xml"/><Relationship Id="rId214" Type="http://schemas.openxmlformats.org/officeDocument/2006/relationships/slide" Target="slides/slide209.xml"/><Relationship Id="rId335" Type="http://schemas.openxmlformats.org/officeDocument/2006/relationships/slide" Target="slides/slide330.xml"/><Relationship Id="rId456" Type="http://schemas.openxmlformats.org/officeDocument/2006/relationships/slide" Target="slides/slide451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339" Type="http://schemas.openxmlformats.org/officeDocument/2006/relationships/slide" Target="slides/slide334.xml"/><Relationship Id="rId330" Type="http://schemas.openxmlformats.org/officeDocument/2006/relationships/slide" Target="slides/slide325.xml"/><Relationship Id="rId451" Type="http://schemas.openxmlformats.org/officeDocument/2006/relationships/slide" Target="slides/slide446.xml"/><Relationship Id="rId450" Type="http://schemas.openxmlformats.org/officeDocument/2006/relationships/slide" Target="slides/slide445.xml"/><Relationship Id="rId213" Type="http://schemas.openxmlformats.org/officeDocument/2006/relationships/slide" Target="slides/slide208.xml"/><Relationship Id="rId334" Type="http://schemas.openxmlformats.org/officeDocument/2006/relationships/slide" Target="slides/slide329.xml"/><Relationship Id="rId455" Type="http://schemas.openxmlformats.org/officeDocument/2006/relationships/slide" Target="slides/slide450.xml"/><Relationship Id="rId212" Type="http://schemas.openxmlformats.org/officeDocument/2006/relationships/slide" Target="slides/slide207.xml"/><Relationship Id="rId333" Type="http://schemas.openxmlformats.org/officeDocument/2006/relationships/slide" Target="slides/slide328.xml"/><Relationship Id="rId454" Type="http://schemas.openxmlformats.org/officeDocument/2006/relationships/slide" Target="slides/slide449.xml"/><Relationship Id="rId211" Type="http://schemas.openxmlformats.org/officeDocument/2006/relationships/slide" Target="slides/slide206.xml"/><Relationship Id="rId332" Type="http://schemas.openxmlformats.org/officeDocument/2006/relationships/slide" Target="slides/slide327.xml"/><Relationship Id="rId453" Type="http://schemas.openxmlformats.org/officeDocument/2006/relationships/slide" Target="slides/slide448.xml"/><Relationship Id="rId210" Type="http://schemas.openxmlformats.org/officeDocument/2006/relationships/slide" Target="slides/slide205.xml"/><Relationship Id="rId331" Type="http://schemas.openxmlformats.org/officeDocument/2006/relationships/slide" Target="slides/slide326.xml"/><Relationship Id="rId452" Type="http://schemas.openxmlformats.org/officeDocument/2006/relationships/slide" Target="slides/slide447.xml"/><Relationship Id="rId370" Type="http://schemas.openxmlformats.org/officeDocument/2006/relationships/slide" Target="slides/slide365.xml"/><Relationship Id="rId491" Type="http://schemas.openxmlformats.org/officeDocument/2006/relationships/slide" Target="slides/slide486.xml"/><Relationship Id="rId490" Type="http://schemas.openxmlformats.org/officeDocument/2006/relationships/slide" Target="slides/slide48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249" Type="http://schemas.openxmlformats.org/officeDocument/2006/relationships/slide" Target="slides/slide244.xml"/><Relationship Id="rId127" Type="http://schemas.openxmlformats.org/officeDocument/2006/relationships/slide" Target="slides/slide122.xml"/><Relationship Id="rId248" Type="http://schemas.openxmlformats.org/officeDocument/2006/relationships/slide" Target="slides/slide243.xml"/><Relationship Id="rId369" Type="http://schemas.openxmlformats.org/officeDocument/2006/relationships/slide" Target="slides/slide364.xml"/><Relationship Id="rId126" Type="http://schemas.openxmlformats.org/officeDocument/2006/relationships/slide" Target="slides/slide121.xml"/><Relationship Id="rId247" Type="http://schemas.openxmlformats.org/officeDocument/2006/relationships/slide" Target="slides/slide242.xml"/><Relationship Id="rId368" Type="http://schemas.openxmlformats.org/officeDocument/2006/relationships/slide" Target="slides/slide363.xml"/><Relationship Id="rId489" Type="http://schemas.openxmlformats.org/officeDocument/2006/relationships/slide" Target="slides/slide484.xml"/><Relationship Id="rId121" Type="http://schemas.openxmlformats.org/officeDocument/2006/relationships/slide" Target="slides/slide116.xml"/><Relationship Id="rId242" Type="http://schemas.openxmlformats.org/officeDocument/2006/relationships/slide" Target="slides/slide237.xml"/><Relationship Id="rId363" Type="http://schemas.openxmlformats.org/officeDocument/2006/relationships/slide" Target="slides/slide358.xml"/><Relationship Id="rId484" Type="http://schemas.openxmlformats.org/officeDocument/2006/relationships/slide" Target="slides/slide479.xml"/><Relationship Id="rId120" Type="http://schemas.openxmlformats.org/officeDocument/2006/relationships/slide" Target="slides/slide115.xml"/><Relationship Id="rId241" Type="http://schemas.openxmlformats.org/officeDocument/2006/relationships/slide" Target="slides/slide236.xml"/><Relationship Id="rId362" Type="http://schemas.openxmlformats.org/officeDocument/2006/relationships/slide" Target="slides/slide357.xml"/><Relationship Id="rId483" Type="http://schemas.openxmlformats.org/officeDocument/2006/relationships/slide" Target="slides/slide478.xml"/><Relationship Id="rId240" Type="http://schemas.openxmlformats.org/officeDocument/2006/relationships/slide" Target="slides/slide235.xml"/><Relationship Id="rId361" Type="http://schemas.openxmlformats.org/officeDocument/2006/relationships/slide" Target="slides/slide356.xml"/><Relationship Id="rId482" Type="http://schemas.openxmlformats.org/officeDocument/2006/relationships/slide" Target="slides/slide477.xml"/><Relationship Id="rId360" Type="http://schemas.openxmlformats.org/officeDocument/2006/relationships/slide" Target="slides/slide355.xml"/><Relationship Id="rId481" Type="http://schemas.openxmlformats.org/officeDocument/2006/relationships/slide" Target="slides/slide476.xml"/><Relationship Id="rId125" Type="http://schemas.openxmlformats.org/officeDocument/2006/relationships/slide" Target="slides/slide120.xml"/><Relationship Id="rId246" Type="http://schemas.openxmlformats.org/officeDocument/2006/relationships/slide" Target="slides/slide241.xml"/><Relationship Id="rId367" Type="http://schemas.openxmlformats.org/officeDocument/2006/relationships/slide" Target="slides/slide362.xml"/><Relationship Id="rId488" Type="http://schemas.openxmlformats.org/officeDocument/2006/relationships/slide" Target="slides/slide483.xml"/><Relationship Id="rId124" Type="http://schemas.openxmlformats.org/officeDocument/2006/relationships/slide" Target="slides/slide119.xml"/><Relationship Id="rId245" Type="http://schemas.openxmlformats.org/officeDocument/2006/relationships/slide" Target="slides/slide240.xml"/><Relationship Id="rId366" Type="http://schemas.openxmlformats.org/officeDocument/2006/relationships/slide" Target="slides/slide361.xml"/><Relationship Id="rId487" Type="http://schemas.openxmlformats.org/officeDocument/2006/relationships/slide" Target="slides/slide482.xml"/><Relationship Id="rId123" Type="http://schemas.openxmlformats.org/officeDocument/2006/relationships/slide" Target="slides/slide118.xml"/><Relationship Id="rId244" Type="http://schemas.openxmlformats.org/officeDocument/2006/relationships/slide" Target="slides/slide239.xml"/><Relationship Id="rId365" Type="http://schemas.openxmlformats.org/officeDocument/2006/relationships/slide" Target="slides/slide360.xml"/><Relationship Id="rId486" Type="http://schemas.openxmlformats.org/officeDocument/2006/relationships/slide" Target="slides/slide481.xml"/><Relationship Id="rId122" Type="http://schemas.openxmlformats.org/officeDocument/2006/relationships/slide" Target="slides/slide117.xml"/><Relationship Id="rId243" Type="http://schemas.openxmlformats.org/officeDocument/2006/relationships/slide" Target="slides/slide238.xml"/><Relationship Id="rId364" Type="http://schemas.openxmlformats.org/officeDocument/2006/relationships/slide" Target="slides/slide359.xml"/><Relationship Id="rId485" Type="http://schemas.openxmlformats.org/officeDocument/2006/relationships/slide" Target="slides/slide480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480" Type="http://schemas.openxmlformats.org/officeDocument/2006/relationships/slide" Target="slides/slide475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slide" Target="slides/slide234.xml"/><Relationship Id="rId117" Type="http://schemas.openxmlformats.org/officeDocument/2006/relationships/slide" Target="slides/slide112.xml"/><Relationship Id="rId238" Type="http://schemas.openxmlformats.org/officeDocument/2006/relationships/slide" Target="slides/slide233.xml"/><Relationship Id="rId359" Type="http://schemas.openxmlformats.org/officeDocument/2006/relationships/slide" Target="slides/slide354.xml"/><Relationship Id="rId116" Type="http://schemas.openxmlformats.org/officeDocument/2006/relationships/slide" Target="slides/slide111.xml"/><Relationship Id="rId237" Type="http://schemas.openxmlformats.org/officeDocument/2006/relationships/slide" Target="slides/slide232.xml"/><Relationship Id="rId358" Type="http://schemas.openxmlformats.org/officeDocument/2006/relationships/slide" Target="slides/slide353.xml"/><Relationship Id="rId479" Type="http://schemas.openxmlformats.org/officeDocument/2006/relationships/slide" Target="slides/slide474.xml"/><Relationship Id="rId115" Type="http://schemas.openxmlformats.org/officeDocument/2006/relationships/slide" Target="slides/slide110.xml"/><Relationship Id="rId236" Type="http://schemas.openxmlformats.org/officeDocument/2006/relationships/slide" Target="slides/slide231.xml"/><Relationship Id="rId357" Type="http://schemas.openxmlformats.org/officeDocument/2006/relationships/slide" Target="slides/slide352.xml"/><Relationship Id="rId478" Type="http://schemas.openxmlformats.org/officeDocument/2006/relationships/slide" Target="slides/slide473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352" Type="http://schemas.openxmlformats.org/officeDocument/2006/relationships/slide" Target="slides/slide347.xml"/><Relationship Id="rId473" Type="http://schemas.openxmlformats.org/officeDocument/2006/relationships/slide" Target="slides/slide468.xml"/><Relationship Id="rId230" Type="http://schemas.openxmlformats.org/officeDocument/2006/relationships/slide" Target="slides/slide225.xml"/><Relationship Id="rId351" Type="http://schemas.openxmlformats.org/officeDocument/2006/relationships/slide" Target="slides/slide346.xml"/><Relationship Id="rId472" Type="http://schemas.openxmlformats.org/officeDocument/2006/relationships/slide" Target="slides/slide467.xml"/><Relationship Id="rId350" Type="http://schemas.openxmlformats.org/officeDocument/2006/relationships/slide" Target="slides/slide345.xml"/><Relationship Id="rId471" Type="http://schemas.openxmlformats.org/officeDocument/2006/relationships/slide" Target="slides/slide466.xml"/><Relationship Id="rId470" Type="http://schemas.openxmlformats.org/officeDocument/2006/relationships/slide" Target="slides/slide46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356" Type="http://schemas.openxmlformats.org/officeDocument/2006/relationships/slide" Target="slides/slide351.xml"/><Relationship Id="rId477" Type="http://schemas.openxmlformats.org/officeDocument/2006/relationships/slide" Target="slides/slide472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355" Type="http://schemas.openxmlformats.org/officeDocument/2006/relationships/slide" Target="slides/slide350.xml"/><Relationship Id="rId476" Type="http://schemas.openxmlformats.org/officeDocument/2006/relationships/slide" Target="slides/slide471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354" Type="http://schemas.openxmlformats.org/officeDocument/2006/relationships/slide" Target="slides/slide349.xml"/><Relationship Id="rId475" Type="http://schemas.openxmlformats.org/officeDocument/2006/relationships/slide" Target="slides/slide470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353" Type="http://schemas.openxmlformats.org/officeDocument/2006/relationships/slide" Target="slides/slide348.xml"/><Relationship Id="rId474" Type="http://schemas.openxmlformats.org/officeDocument/2006/relationships/slide" Target="slides/slide469.xml"/><Relationship Id="rId305" Type="http://schemas.openxmlformats.org/officeDocument/2006/relationships/slide" Target="slides/slide300.xml"/><Relationship Id="rId426" Type="http://schemas.openxmlformats.org/officeDocument/2006/relationships/slide" Target="slides/slide421.xml"/><Relationship Id="rId304" Type="http://schemas.openxmlformats.org/officeDocument/2006/relationships/slide" Target="slides/slide299.xml"/><Relationship Id="rId425" Type="http://schemas.openxmlformats.org/officeDocument/2006/relationships/slide" Target="slides/slide420.xml"/><Relationship Id="rId303" Type="http://schemas.openxmlformats.org/officeDocument/2006/relationships/slide" Target="slides/slide298.xml"/><Relationship Id="rId424" Type="http://schemas.openxmlformats.org/officeDocument/2006/relationships/slide" Target="slides/slide419.xml"/><Relationship Id="rId302" Type="http://schemas.openxmlformats.org/officeDocument/2006/relationships/slide" Target="slides/slide297.xml"/><Relationship Id="rId423" Type="http://schemas.openxmlformats.org/officeDocument/2006/relationships/slide" Target="slides/slide418.xml"/><Relationship Id="rId309" Type="http://schemas.openxmlformats.org/officeDocument/2006/relationships/slide" Target="slides/slide304.xml"/><Relationship Id="rId308" Type="http://schemas.openxmlformats.org/officeDocument/2006/relationships/slide" Target="slides/slide303.xml"/><Relationship Id="rId429" Type="http://schemas.openxmlformats.org/officeDocument/2006/relationships/slide" Target="slides/slide424.xml"/><Relationship Id="rId307" Type="http://schemas.openxmlformats.org/officeDocument/2006/relationships/slide" Target="slides/slide302.xml"/><Relationship Id="rId428" Type="http://schemas.openxmlformats.org/officeDocument/2006/relationships/slide" Target="slides/slide423.xml"/><Relationship Id="rId306" Type="http://schemas.openxmlformats.org/officeDocument/2006/relationships/slide" Target="slides/slide301.xml"/><Relationship Id="rId427" Type="http://schemas.openxmlformats.org/officeDocument/2006/relationships/slide" Target="slides/slide422.xml"/><Relationship Id="rId301" Type="http://schemas.openxmlformats.org/officeDocument/2006/relationships/slide" Target="slides/slide296.xml"/><Relationship Id="rId422" Type="http://schemas.openxmlformats.org/officeDocument/2006/relationships/slide" Target="slides/slide417.xml"/><Relationship Id="rId543" Type="http://customschemas.google.com/relationships/presentationmetadata" Target="metadata"/><Relationship Id="rId300" Type="http://schemas.openxmlformats.org/officeDocument/2006/relationships/slide" Target="slides/slide295.xml"/><Relationship Id="rId421" Type="http://schemas.openxmlformats.org/officeDocument/2006/relationships/slide" Target="slides/slide416.xml"/><Relationship Id="rId542" Type="http://schemas.openxmlformats.org/officeDocument/2006/relationships/font" Target="fonts/CenturyGothic-boldItalic.fntdata"/><Relationship Id="rId420" Type="http://schemas.openxmlformats.org/officeDocument/2006/relationships/slide" Target="slides/slide415.xml"/><Relationship Id="rId541" Type="http://schemas.openxmlformats.org/officeDocument/2006/relationships/font" Target="fonts/CenturyGothic-italic.fntdata"/><Relationship Id="rId540" Type="http://schemas.openxmlformats.org/officeDocument/2006/relationships/font" Target="fonts/CenturyGothic-bold.fntdata"/><Relationship Id="rId415" Type="http://schemas.openxmlformats.org/officeDocument/2006/relationships/slide" Target="slides/slide410.xml"/><Relationship Id="rId536" Type="http://schemas.openxmlformats.org/officeDocument/2006/relationships/font" Target="fonts/ProximaNova-bold.fntdata"/><Relationship Id="rId414" Type="http://schemas.openxmlformats.org/officeDocument/2006/relationships/slide" Target="slides/slide409.xml"/><Relationship Id="rId535" Type="http://schemas.openxmlformats.org/officeDocument/2006/relationships/font" Target="fonts/ProximaNova-regular.fntdata"/><Relationship Id="rId413" Type="http://schemas.openxmlformats.org/officeDocument/2006/relationships/slide" Target="slides/slide408.xml"/><Relationship Id="rId534" Type="http://schemas.openxmlformats.org/officeDocument/2006/relationships/slide" Target="slides/slide529.xml"/><Relationship Id="rId412" Type="http://schemas.openxmlformats.org/officeDocument/2006/relationships/slide" Target="slides/slide407.xml"/><Relationship Id="rId533" Type="http://schemas.openxmlformats.org/officeDocument/2006/relationships/slide" Target="slides/slide528.xml"/><Relationship Id="rId419" Type="http://schemas.openxmlformats.org/officeDocument/2006/relationships/slide" Target="slides/slide414.xml"/><Relationship Id="rId418" Type="http://schemas.openxmlformats.org/officeDocument/2006/relationships/slide" Target="slides/slide413.xml"/><Relationship Id="rId539" Type="http://schemas.openxmlformats.org/officeDocument/2006/relationships/font" Target="fonts/CenturyGothic-regular.fntdata"/><Relationship Id="rId417" Type="http://schemas.openxmlformats.org/officeDocument/2006/relationships/slide" Target="slides/slide412.xml"/><Relationship Id="rId538" Type="http://schemas.openxmlformats.org/officeDocument/2006/relationships/font" Target="fonts/ProximaNova-boldItalic.fntdata"/><Relationship Id="rId416" Type="http://schemas.openxmlformats.org/officeDocument/2006/relationships/slide" Target="slides/slide411.xml"/><Relationship Id="rId537" Type="http://schemas.openxmlformats.org/officeDocument/2006/relationships/font" Target="fonts/ProximaNova-italic.fntdata"/><Relationship Id="rId411" Type="http://schemas.openxmlformats.org/officeDocument/2006/relationships/slide" Target="slides/slide406.xml"/><Relationship Id="rId532" Type="http://schemas.openxmlformats.org/officeDocument/2006/relationships/slide" Target="slides/slide527.xml"/><Relationship Id="rId410" Type="http://schemas.openxmlformats.org/officeDocument/2006/relationships/slide" Target="slides/slide405.xml"/><Relationship Id="rId531" Type="http://schemas.openxmlformats.org/officeDocument/2006/relationships/slide" Target="slides/slide526.xml"/><Relationship Id="rId530" Type="http://schemas.openxmlformats.org/officeDocument/2006/relationships/slide" Target="slides/slide525.xml"/><Relationship Id="rId206" Type="http://schemas.openxmlformats.org/officeDocument/2006/relationships/slide" Target="slides/slide201.xml"/><Relationship Id="rId327" Type="http://schemas.openxmlformats.org/officeDocument/2006/relationships/slide" Target="slides/slide322.xml"/><Relationship Id="rId448" Type="http://schemas.openxmlformats.org/officeDocument/2006/relationships/slide" Target="slides/slide443.xml"/><Relationship Id="rId205" Type="http://schemas.openxmlformats.org/officeDocument/2006/relationships/slide" Target="slides/slide200.xml"/><Relationship Id="rId326" Type="http://schemas.openxmlformats.org/officeDocument/2006/relationships/slide" Target="slides/slide321.xml"/><Relationship Id="rId447" Type="http://schemas.openxmlformats.org/officeDocument/2006/relationships/slide" Target="slides/slide442.xml"/><Relationship Id="rId204" Type="http://schemas.openxmlformats.org/officeDocument/2006/relationships/slide" Target="slides/slide199.xml"/><Relationship Id="rId325" Type="http://schemas.openxmlformats.org/officeDocument/2006/relationships/slide" Target="slides/slide320.xml"/><Relationship Id="rId446" Type="http://schemas.openxmlformats.org/officeDocument/2006/relationships/slide" Target="slides/slide441.xml"/><Relationship Id="rId203" Type="http://schemas.openxmlformats.org/officeDocument/2006/relationships/slide" Target="slides/slide198.xml"/><Relationship Id="rId324" Type="http://schemas.openxmlformats.org/officeDocument/2006/relationships/slide" Target="slides/slide319.xml"/><Relationship Id="rId445" Type="http://schemas.openxmlformats.org/officeDocument/2006/relationships/slide" Target="slides/slide440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329" Type="http://schemas.openxmlformats.org/officeDocument/2006/relationships/slide" Target="slides/slide324.xml"/><Relationship Id="rId207" Type="http://schemas.openxmlformats.org/officeDocument/2006/relationships/slide" Target="slides/slide202.xml"/><Relationship Id="rId328" Type="http://schemas.openxmlformats.org/officeDocument/2006/relationships/slide" Target="slides/slide323.xml"/><Relationship Id="rId449" Type="http://schemas.openxmlformats.org/officeDocument/2006/relationships/slide" Target="slides/slide444.xml"/><Relationship Id="rId440" Type="http://schemas.openxmlformats.org/officeDocument/2006/relationships/slide" Target="slides/slide435.xml"/><Relationship Id="rId202" Type="http://schemas.openxmlformats.org/officeDocument/2006/relationships/slide" Target="slides/slide197.xml"/><Relationship Id="rId323" Type="http://schemas.openxmlformats.org/officeDocument/2006/relationships/slide" Target="slides/slide318.xml"/><Relationship Id="rId444" Type="http://schemas.openxmlformats.org/officeDocument/2006/relationships/slide" Target="slides/slide439.xml"/><Relationship Id="rId201" Type="http://schemas.openxmlformats.org/officeDocument/2006/relationships/slide" Target="slides/slide196.xml"/><Relationship Id="rId322" Type="http://schemas.openxmlformats.org/officeDocument/2006/relationships/slide" Target="slides/slide317.xml"/><Relationship Id="rId443" Type="http://schemas.openxmlformats.org/officeDocument/2006/relationships/slide" Target="slides/slide438.xml"/><Relationship Id="rId200" Type="http://schemas.openxmlformats.org/officeDocument/2006/relationships/slide" Target="slides/slide195.xml"/><Relationship Id="rId321" Type="http://schemas.openxmlformats.org/officeDocument/2006/relationships/slide" Target="slides/slide316.xml"/><Relationship Id="rId442" Type="http://schemas.openxmlformats.org/officeDocument/2006/relationships/slide" Target="slides/slide437.xml"/><Relationship Id="rId320" Type="http://schemas.openxmlformats.org/officeDocument/2006/relationships/slide" Target="slides/slide315.xml"/><Relationship Id="rId441" Type="http://schemas.openxmlformats.org/officeDocument/2006/relationships/slide" Target="slides/slide436.xml"/><Relationship Id="rId316" Type="http://schemas.openxmlformats.org/officeDocument/2006/relationships/slide" Target="slides/slide311.xml"/><Relationship Id="rId437" Type="http://schemas.openxmlformats.org/officeDocument/2006/relationships/slide" Target="slides/slide432.xml"/><Relationship Id="rId315" Type="http://schemas.openxmlformats.org/officeDocument/2006/relationships/slide" Target="slides/slide310.xml"/><Relationship Id="rId436" Type="http://schemas.openxmlformats.org/officeDocument/2006/relationships/slide" Target="slides/slide431.xml"/><Relationship Id="rId314" Type="http://schemas.openxmlformats.org/officeDocument/2006/relationships/slide" Target="slides/slide309.xml"/><Relationship Id="rId435" Type="http://schemas.openxmlformats.org/officeDocument/2006/relationships/slide" Target="slides/slide430.xml"/><Relationship Id="rId313" Type="http://schemas.openxmlformats.org/officeDocument/2006/relationships/slide" Target="slides/slide308.xml"/><Relationship Id="rId434" Type="http://schemas.openxmlformats.org/officeDocument/2006/relationships/slide" Target="slides/slide429.xml"/><Relationship Id="rId319" Type="http://schemas.openxmlformats.org/officeDocument/2006/relationships/slide" Target="slides/slide314.xml"/><Relationship Id="rId318" Type="http://schemas.openxmlformats.org/officeDocument/2006/relationships/slide" Target="slides/slide313.xml"/><Relationship Id="rId439" Type="http://schemas.openxmlformats.org/officeDocument/2006/relationships/slide" Target="slides/slide434.xml"/><Relationship Id="rId317" Type="http://schemas.openxmlformats.org/officeDocument/2006/relationships/slide" Target="slides/slide312.xml"/><Relationship Id="rId438" Type="http://schemas.openxmlformats.org/officeDocument/2006/relationships/slide" Target="slides/slide433.xml"/><Relationship Id="rId312" Type="http://schemas.openxmlformats.org/officeDocument/2006/relationships/slide" Target="slides/slide307.xml"/><Relationship Id="rId433" Type="http://schemas.openxmlformats.org/officeDocument/2006/relationships/slide" Target="slides/slide428.xml"/><Relationship Id="rId311" Type="http://schemas.openxmlformats.org/officeDocument/2006/relationships/slide" Target="slides/slide306.xml"/><Relationship Id="rId432" Type="http://schemas.openxmlformats.org/officeDocument/2006/relationships/slide" Target="slides/slide427.xml"/><Relationship Id="rId310" Type="http://schemas.openxmlformats.org/officeDocument/2006/relationships/slide" Target="slides/slide305.xml"/><Relationship Id="rId431" Type="http://schemas.openxmlformats.org/officeDocument/2006/relationships/slide" Target="slides/slide426.xml"/><Relationship Id="rId430" Type="http://schemas.openxmlformats.org/officeDocument/2006/relationships/slide" Target="slides/slide42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6f630a1ee_3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26f630a1ee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2e935a282d_16_7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g12e935a282d_16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e935a282d_16_7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12e935a282d_16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2e935a282d_16_7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12e935a282d_16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e935a282d_16_7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g12e935a282d_16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2e935a282d_16_7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7" name="Google Shape;1007;g12e935a282d_16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2e935a282d_16_7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g12e935a282d_16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2e935a282d_16_8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g12e935a282d_16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2e935a282d_16_8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g12e935a282d_16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2e935a282d_16_8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g12e935a282d_16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metodos,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2e935a282d_16_8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12e935a282d_16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e935a282d_1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12e935a282d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2e935a282d_16_8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g12e935a282d_16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2e935a282d_16_8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g12e935a282d_16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2e935a282d_16_8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g12e935a282d_16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2e935a282d_16_8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g12e935a282d_16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2e935a282d_16_8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g12e935a282d_16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2e935a282d_16_8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g12e935a282d_16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2e935a282d_16_8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g12e935a282d_16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2e935a282d_16_8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7" name="Google Shape;1127;g12e935a282d_16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2e935a282d_16_8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g12e935a282d_16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2e935a282d_16_9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3" name="Google Shape;1143;g12e935a282d_16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e935a282d_16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2e935a282d_1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2e935a282d_16_9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12e935a282d_16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2e935a282d_16_9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g12e935a282d_16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2e935a282d_16_9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g12e935a282d_16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2e935a282d_16_9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g12e935a282d_16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2e935a282d_16_9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12e935a282d_16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</a:t>
            </a:r>
            <a:r>
              <a:rPr lang="en-US"/>
              <a:t>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2e935a282d_16_9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g12e935a282d_16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2e935a282d_16_9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g12e935a282d_16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2e935a282d_16_9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g12e935a282d_16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fácil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2e935a282d_16_9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0" name="Google Shape;1230;g12e935a282d_16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2e935a282d_16_9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g12e935a282d_16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e935a282d_16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2e935a282d_1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2e935a282d_16_10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g12e935a282d_16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2e935a282d_16_10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g12e935a282d_16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2e935a282d_16_10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g12e935a282d_16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2e935a282d_16_10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5" name="Google Shape;1285;g12e935a282d_16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2e935a282d_16_10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12e935a282d_16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2e935a282d_16_10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6" name="Google Shape;1306;g12e935a282d_16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2e935a282d_16_10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4" name="Google Shape;1314;g12e935a282d_16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2e935a282d_16_10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8" name="Google Shape;1328;g12e935a282d_16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2e935a282d_16_10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6" name="Google Shape;1336;g12e935a282d_16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</a:t>
            </a:r>
            <a:r>
              <a:rPr lang="en-US"/>
              <a:t>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2e935a282d_16_10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6" name="Google Shape;1346;g12e935a282d_16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e935a282d_1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e935a282d_1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2e935a282d_16_10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5" name="Google Shape;1355;g12e935a282d_16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12e935a282d_16_1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3" name="Google Shape;1363;g12e935a282d_16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fácil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12e935a282d_16_1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2" name="Google Shape;1372;g12e935a282d_16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12e935a282d_16_1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0" name="Google Shape;1380;g12e935a282d_16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12e935a282d_16_1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4" name="Google Shape;1394;g12e935a282d_16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2e935a282d_16_1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7" name="Google Shape;1407;g12e935a282d_16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2e935a282d_16_1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7" name="Google Shape;1417;g12e935a282d_16_1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12e935a282d_16_1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8" name="Google Shape;1428;g12e935a282d_16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2e935a282d_16_1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g12e935a282d_16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12e935a282d_16_1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g12e935a282d_16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e935a282d_16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2e935a282d_1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2e935a282d_16_1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5" name="Google Shape;1455;g12e935a282d_16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12e935a282d_16_1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3" name="Google Shape;1463;g12e935a282d_16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12e935a282d_16_1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9" name="Google Shape;1469;g12e935a282d_16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12e935a282d_16_1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5" name="Google Shape;1475;g12e935a282d_16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2e935a282d_16_1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1" name="Google Shape;1481;g12e935a282d_16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12e935a282d_16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7" name="Google Shape;1487;g12e935a282d_16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2e935a282d_16_1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3" name="Google Shape;1493;g12e935a282d_16_1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2e935a282d_16_1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7" name="Google Shape;1507;g12e935a282d_16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2e935a282d_16_1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5" name="Google Shape;1515;g12e935a282d_16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12e935a282d_16_1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5" name="Google Shape;1525;g12e935a282d_16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Mudar a lista de parâmetros e manter o nome do método.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e935a282d_16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2e935a282d_1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2e935a282d_16_1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2" name="Google Shape;1542;g12e935a282d_16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12e935a282d_16_1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1" name="Google Shape;1551;g12e935a282d_16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12e935a282d_16_1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0" name="Google Shape;1560;g12e935a282d_16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metodos,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12e935a282d_16_12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9" name="Google Shape;1569;g12e935a282d_16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2e935a282d_16_1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7" name="Google Shape;1577;g12e935a282d_16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2e935a282d_16_12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3" name="Google Shape;1583;g12e935a282d_16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2e935a282d_16_1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9" name="Google Shape;1589;g12e935a282d_16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2e935a282d_16_1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3" name="Google Shape;1603;g12e935a282d_16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2e935a282d_16_1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1" name="Google Shape;1611;g12e935a282d_16_1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mais. O continue e o break também são instruções de interrupção, mas estão mais atrelados a laços de repetição e o retorno está atrelado a métodos.</a:t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2e935a282d_16_1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9" name="Google Shape;1619;g12e935a282d_16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e935a282d_16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2e935a282d_1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12e935a282d_16_1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7" name="Google Shape;1627;g12e935a282d_16_1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2e935a282d_16_1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5" name="Google Shape;1635;g12e935a282d_16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12e935a282d_16_13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5" name="Google Shape;1645;g12e935a282d_16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2e935a282d_16_1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3" name="Google Shape;1653;g12e935a282d_16_1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12e935a282d_16_13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9" name="Google Shape;1659;g12e935a282d_16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12e935a282d_16_1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5" name="Google Shape;1665;g12e935a282d_16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12e935a282d_16_1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0" name="Google Shape;1680;g12e935a282d_16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12e935a282d_16_13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8" name="Google Shape;1688;g12e935a282d_16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12e935a282d_16_1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6" name="Google Shape;1696;g12e935a282d_16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12e935a282d_16_14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4" name="Google Shape;1704;g12e935a282d_16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e935a282d_16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2e935a282d_1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12e935a282d_16_14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7" name="Google Shape;1717;g12e935a282d_16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12e935a282d_16_14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5" name="Google Shape;1725;g12e935a282d_16_1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12e935a282d_16_1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0" name="Google Shape;1740;g12e935a282d_16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2e935a282d_16_14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4" name="Google Shape;1754;g12e935a282d_16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2e935a282d_16_1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2" name="Google Shape;1762;g12e935a282d_16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12e935a282d_16_1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0" name="Google Shape;1770;g12e935a282d_16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12e935a282d_16_14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8" name="Google Shape;1778;g12e935a282d_16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12e935a282d_16_1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6" name="Google Shape;1786;g12e935a282d_16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12e935a282d_16_1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4" name="Google Shape;1794;g12e935a282d_16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2e935a282d_16_14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6" name="Google Shape;1806;g12e935a282d_16_1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e935a282d_16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12e935a282d_1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</a:t>
            </a:r>
            <a:r>
              <a:rPr lang="en-US"/>
              <a:t>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12e935a282d_16_15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8" name="Google Shape;1818;g12e935a282d_16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12e935a282d_16_15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6" name="Google Shape;1826;g12e935a282d_16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12e935a282d_16_15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5" name="Google Shape;1835;g12e935a282d_16_1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2e935a282d_16_1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3" name="Google Shape;1843;g12e935a282d_16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12e935a282d_16_15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1" name="Google Shape;1851;g12e935a282d_16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2e935a282d_16_1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5" name="Google Shape;1865;g12e935a282d_16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12e935a282d_16_15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3" name="Google Shape;1873;g12e935a282d_16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12e935a282d_16_1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1" name="Google Shape;1881;g12e935a282d_16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2e935a282d_16_1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7" name="Google Shape;1897;g12e935a282d_16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12e935a282d_16_15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6" name="Google Shape;1906;g12e935a282d_16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26f630a1ee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g126f630a1e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e935a282d_16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2e935a282d_1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12e935a282d_16_15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5" name="Google Shape;1915;g12e935a282d_16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metodos,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2e935a282d_16_16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3" name="Google Shape;1923;g12e935a282d_16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2e935a282d_16_16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1" name="Google Shape;1931;g12e935a282d_16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12e935a282d_16_16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5" name="Google Shape;1945;g12e935a282d_16_1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12e935a282d_16_16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3" name="Google Shape;1953;g12e935a282d_16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</a:t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12e935a282d_16_16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1" name="Google Shape;1961;g12e935a282d_16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2e935a282d_16_16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9" name="Google Shape;1969;g12e935a282d_16_1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12e935a282d_16_16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7" name="Google Shape;1977;g12e935a282d_16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2e935a282d_16_16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5" name="Google Shape;1985;g12e935a282d_16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12e935a282d_16_16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3" name="Google Shape;1993;g12e935a282d_16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e935a282d_16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2e935a282d_1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12e935a282d_16_16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1" name="Google Shape;2001;g12e935a282d_16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12e935a282d_16_1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9" name="Google Shape;2009;g12e935a282d_16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12e935a282d_16_16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0" name="Google Shape;2020;g12e935a282d_16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12e935a282d_16_16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9" name="Google Shape;2029;g12e935a282d_16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12e935a282d_16_17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9" name="Google Shape;2039;g12e935a282d_16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12e935a282d_16_1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7" name="Google Shape;2047;g12e935a282d_16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12e935a282d_16_17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5" name="Google Shape;2055;g12e935a282d_16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12e935a282d_16_17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1" name="Google Shape;2061;g12e935a282d_16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2e935a282d_16_17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7" name="Google Shape;2067;g12e935a282d_16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12e935a282d_16_17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3" name="Google Shape;2073;g12e935a282d_16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e935a282d_16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2e935a282d_1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encaixará nas nossas necessidades.</a:t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12e935a282d_16_17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9" name="Google Shape;2079;g12e935a282d_16_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12e935a282d_16_17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5" name="Google Shape;2085;g12e935a282d_16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2e935a282d_16_17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9" name="Google Shape;2099;g12e935a282d_16_1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12e935a282d_16_17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7" name="Google Shape;2107;g12e935a282d_16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12e935a282d_16_17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7" name="Google Shape;2117;g12e935a282d_16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Mudar a lista de parâmetros e manter o nome do método.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12e935a282d_16_1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4" name="Google Shape;2134;g12e935a282d_16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2e935a282d_16_17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3" name="Google Shape;2143;g12e935a282d_16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12e935a282d_16_18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2" name="Google Shape;2152;g12e935a282d_16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</a:t>
            </a:r>
            <a:r>
              <a:rPr lang="en-US"/>
              <a:t>métodos</a:t>
            </a:r>
            <a:r>
              <a:rPr lang="en-US"/>
              <a:t>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g12e935a282d_16_18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1" name="Google Shape;2161;g12e935a282d_16_1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12e935a282d_16_1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9" name="Google Shape;2169;g12e935a282d_16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e935a282d_16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2e935a282d_1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12e935a282d_16_18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5" name="Google Shape;2175;g12e935a282d_16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12e935a282d_16_18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1" name="Google Shape;2181;g12e935a282d_16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12e935a282d_16_18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5" name="Google Shape;2195;g12e935a282d_16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12e935a282d_16_18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3" name="Google Shape;2203;g12e935a282d_16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mais. O continue e o break também são instruções de interrupção, mas estão mais atrelados a laços de repetição e o retorno está atrelado a métodos.</a:t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12e935a282d_16_18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1" name="Google Shape;2211;g12e935a282d_16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12e935a282d_16_18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9" name="Google Shape;2219;g12e935a282d_16_1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12e935a282d_16_18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7" name="Google Shape;2227;g12e935a282d_16_1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12e935a282d_16_18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7" name="Google Shape;2237;g12e935a282d_16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12e935a282d_16_18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5" name="Google Shape;2245;g12e935a282d_16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12e935a282d_16_18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1" name="Google Shape;2251;g12e935a282d_16_1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e935a282d_16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2e935a282d_16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12e935a282d_16_18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7" name="Google Shape;2257;g12e935a282d_16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12e935a282d_16_19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2" name="Google Shape;2272;g12e935a282d_16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12e935a282d_16_19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0" name="Google Shape;2280;g12e935a282d_16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12e935a282d_16_19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8" name="Google Shape;2288;g12e935a282d_16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12e935a282d_16_19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6" name="Google Shape;2296;g12e935a282d_16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12e935a282d_16_19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9" name="Google Shape;2309;g12e935a282d_16_1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2e935a282d_16_19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7" name="Google Shape;2317;g12e935a282d_16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12e935a282d_16_1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2" name="Google Shape;2332;g12e935a282d_16_1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12e935a282d_16_19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6" name="Google Shape;2346;g12e935a282d_16_1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12e935a282d_16_19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4" name="Google Shape;2354;g12e935a282d_16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e935a282d_16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2e935a282d_16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2e935a282d_16_19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2" name="Google Shape;2362;g12e935a282d_16_1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12e935a282d_16_20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0" name="Google Shape;2370;g12e935a282d_16_2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12e935a282d_16_20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8" name="Google Shape;2378;g12e935a282d_16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12e935a282d_16_20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6" name="Google Shape;2386;g12e935a282d_16_2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2e935a282d_16_20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8" name="Google Shape;2398;g12e935a282d_16_2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12e935a282d_16_20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0" name="Google Shape;2410;g12e935a282d_16_2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12e935a282d_16_20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8" name="Google Shape;2418;g12e935a282d_16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g12e935a282d_16_20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7" name="Google Shape;2427;g12e935a282d_16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12e935a282d_16_20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5" name="Google Shape;2435;g12e935a282d_16_2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12e935a282d_16_20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3" name="Google Shape;2443;g12e935a282d_16_2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e935a282d_16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2e935a282d_16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5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12e935a282d_16_20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7" name="Google Shape;2457;g12e935a282d_16_2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12e935a282d_16_20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5" name="Google Shape;2465;g12e935a282d_16_2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12e935a282d_16_20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3" name="Google Shape;2473;g12e935a282d_16_2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2e935a282d_16_2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9" name="Google Shape;2489;g12e935a282d_16_2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12e935a282d_16_2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8" name="Google Shape;2498;g12e935a282d_16_2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12e935a282d_16_2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7" name="Google Shape;2507;g12e935a282d_16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metodos,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12e935a282d_16_2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5" name="Google Shape;2515;g12e935a282d_16_2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2e935a282d_16_2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3" name="Google Shape;2523;g12e935a282d_16_2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12e935a282d_16_2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7" name="Google Shape;2537;g12e935a282d_16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12e935a282d_16_2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5" name="Google Shape;2545;g12e935a282d_16_2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e935a282d_16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2e935a282d_16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g12e935a282d_16_2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3" name="Google Shape;2553;g12e935a282d_16_2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12e935a282d_16_2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1" name="Google Shape;2561;g12e935a282d_16_2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2e935a282d_16_2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9" name="Google Shape;2569;g12e935a282d_16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12e935a282d_16_2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7" name="Google Shape;2577;g12e935a282d_16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12e935a282d_16_2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5" name="Google Shape;2585;g12e935a282d_16_2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12e935a282d_16_2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3" name="Google Shape;2593;g12e935a282d_16_2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126f630a1ee_3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1" name="Google Shape;2601;g126f630a1ee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encaixará nas nossas necessidades.</a:t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g126f630a1ee_3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9" name="Google Shape;2609;g126f630a1ee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" name="Google Shape;2622;g126f630a1ee_3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3" name="Google Shape;2623;g126f630a1ee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26f630a1ee_3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6" name="Google Shape;2636;g126f630a1ee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e935a282d_16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2e935a282d_16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126f630a1ee_3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6" name="Google Shape;2646;g126f630a1ee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126f630a1ee_3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6" name="Google Shape;2656;g126f630a1ee_3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26f630a1ee_3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4" name="Google Shape;2664;g126f630a1ee_3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126f630a1ee_3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7" name="Google Shape;2677;g126f630a1ee_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126f630a1ee_3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5" name="Google Shape;2685;g126f630a1ee_3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g126f630a1ee_3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9" name="Google Shape;2699;g126f630a1ee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26f630a1ee_3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7" name="Google Shape;2707;g126f630a1ee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</a:t>
            </a:r>
            <a:r>
              <a:rPr lang="en-US"/>
              <a:t>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126f630a1ee_3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7" name="Google Shape;2717;g126f630a1ee_3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26f630a1ee_3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6" name="Google Shape;2726;g126f630a1ee_3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126f630a1ee_3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4" name="Google Shape;2734;g126f630a1ee_3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fácil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e935a282d_16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2e935a282d_16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126f630a1ee_3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3" name="Google Shape;2743;g126f630a1ee_3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126f630a1ee_3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1" name="Google Shape;2751;g126f630a1ee_3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g126f630a1ee_3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5" name="Google Shape;2765;g126f630a1ee_3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6" name="Shape 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" name="Google Shape;2777;g126f630a1ee_3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8" name="Google Shape;2778;g126f630a1ee_3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126f630a1ee_3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8" name="Google Shape;2788;g126f630a1ee_3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g126f630a1ee_3_2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9" name="Google Shape;2799;g126f630a1ee_3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126f630a1ee_3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8" name="Google Shape;2808;g126f630a1ee_3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g126f630a1ee_3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8" name="Google Shape;2818;g126f630a1ee_3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g126f630a1ee_3_2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6" name="Google Shape;2826;g126f630a1ee_3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g126f630a1ee_3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4" name="Google Shape;2834;g126f630a1ee_3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26f630a1ee_3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g126f630a1ee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e935a282d_16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2e935a282d_16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g126f630a1ee_3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0" name="Google Shape;2840;g126f630a1ee_3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Google Shape;2845;g126f630a1ee_3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6" name="Google Shape;2846;g126f630a1ee_3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g126f630a1ee_3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2" name="Google Shape;2852;g126f630a1ee_3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g126f630a1ee_3_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8" name="Google Shape;2858;g126f630a1ee_3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126f630a1ee_3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4" name="Google Shape;2864;g126f630a1ee_3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g126f630a1ee_3_3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8" name="Google Shape;2878;g126f630a1ee_3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g126f630a1ee_3_3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6" name="Google Shape;2886;g126f630a1ee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126f630a1ee_3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6" name="Google Shape;2896;g126f630a1ee_3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Mudar a lista de parâmetros e manter o nome do método.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126f630a1ee_3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3" name="Google Shape;2913;g126f630a1ee_3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6f630a1ee_3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2" name="Google Shape;2922;g126f630a1ee_3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e935a282d_16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12e935a282d_16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126f630a1ee_3_3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1" name="Google Shape;2931;g126f630a1ee_3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relacionados á metodos, estas são completamente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126f630a1ee_3_3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0" name="Google Shape;2940;g126f630a1ee_3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126f630a1ee_3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8" name="Google Shape;2948;g126f630a1ee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g126f630a1ee_3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4" name="Google Shape;2954;g126f630a1ee_3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g126f630a1ee_3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0" name="Google Shape;2960;g126f630a1ee_3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126f630a1ee_3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4" name="Google Shape;2974;g126f630a1ee_3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mais. O continue e o break também são instruções de interrupção, mas estão mais atrelados a laços de repetição e o retorno está atrelado a métodos.</a:t>
            </a:r>
            <a:endParaRPr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126f630a1ee_3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2" name="Google Shape;2982;g126f630a1ee_3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g126f630a1ee_3_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0" name="Google Shape;2990;g126f630a1ee_3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g126f630a1ee_3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8" name="Google Shape;2998;g126f630a1ee_3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g126f630a1ee_3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6" name="Google Shape;3006;g126f630a1ee_3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e935a282d_16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12e935a282d_16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</a:t>
            </a:r>
            <a:r>
              <a:rPr lang="en-US"/>
              <a:t>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g126f630a1ee_3_4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6" name="Google Shape;3016;g126f630a1ee_3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126f630a1ee_3_4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4" name="Google Shape;3024;g126f630a1ee_3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g126f630a1ee_3_4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0" name="Google Shape;3030;g126f630a1ee_3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126f630a1ee_3_4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6" name="Google Shape;3036;g126f630a1ee_3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g126f630a1ee_3_4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1" name="Google Shape;3051;g126f630a1ee_3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126f630a1ee_3_4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9" name="Google Shape;3059;g126f630a1ee_3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126f630a1ee_3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7" name="Google Shape;3067;g126f630a1ee_3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126f630a1ee_3_5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5" name="Google Shape;3075;g126f630a1ee_3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26f630a1ee_3_5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8" name="Google Shape;3088;g126f630a1ee_3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g126f630a1ee_3_5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6" name="Google Shape;3096;g126f630a1ee_3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e935a282d_16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2e935a282d_16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Google Shape;3110;g126f630a1ee_3_9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1" name="Google Shape;3111;g126f630a1ee_3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mais. O continue e o break também são instruções de interrupção, mas estão mais atrelados a laços de repetição e o retorno está atrelado a métodos.</a:t>
            </a:r>
            <a:endParaRPr/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126f630a1ee_3_9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9" name="Google Shape;3119;g126f630a1ee_3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5" name="Shape 3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Google Shape;3126;g126f630a1ee_3_9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7" name="Google Shape;3127;g126f630a1ee_3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Google Shape;3134;g126f630a1ee_3_9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5" name="Google Shape;3135;g126f630a1ee_3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126f630a1ee_3_9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5" name="Google Shape;3145;g126f630a1ee_3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126f630a1ee_3_9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3" name="Google Shape;3153;g126f630a1ee_3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126f630a1ee_3_9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9" name="Google Shape;3159;g126f630a1ee_3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g126f630a1ee_3_10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5" name="Google Shape;3165;g126f630a1ee_3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g126f630a1ee_3_10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0" name="Google Shape;3180;g126f630a1ee_3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g126f630a1ee_3_10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8" name="Google Shape;3188;g126f630a1ee_3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e935a282d_16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2e935a282d_16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g126f630a1ee_3_10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6" name="Google Shape;3196;g126f630a1ee_3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g126f630a1ee_3_10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4" name="Google Shape;3204;g126f630a1ee_3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g126f630a1ee_3_10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7" name="Google Shape;3217;g126f630a1ee_3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g126f630a1ee_3_10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5" name="Google Shape;3225;g126f630a1ee_3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126f630a1ee_3_10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0" name="Google Shape;3240;g126f630a1ee_3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g126f630a1ee_3_10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4" name="Google Shape;3254;g126f630a1ee_3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0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g126f630a1ee_3_10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2" name="Google Shape;3262;g126f630a1ee_3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g126f630a1ee_3_10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0" name="Google Shape;3270;g126f630a1ee_3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126f630a1ee_3_1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8" name="Google Shape;3278;g126f630a1ee_3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126f630a1ee_3_1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6" name="Google Shape;3286;g126f630a1ee_3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e935a282d_16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12e935a282d_16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fácil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126f630a1ee_3_1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4" name="Google Shape;3294;g126f630a1ee_3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126f630a1ee_3_1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6" name="Google Shape;3306;g126f630a1ee_3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g126f630a1ee_3_1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8" name="Google Shape;3318;g126f630a1ee_3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126f630a1ee_3_1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6" name="Google Shape;3326;g126f630a1ee_3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g126f630a1ee_3_1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5" name="Google Shape;3335;g126f630a1ee_3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g126f630a1ee_3_1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3" name="Google Shape;3343;g126f630a1ee_3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126f630a1ee_3_1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1" name="Google Shape;3351;g126f630a1ee_3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126f630a1ee_3_1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5" name="Google Shape;3365;g126f630a1ee_3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126f630a1ee_3_1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3" name="Google Shape;3373;g126f630a1ee_3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126f630a1ee_3_1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1" name="Google Shape;3381;g126f630a1ee_3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e935a282d_16_2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2e935a282d_16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g126f630a1ee_3_1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7" name="Google Shape;3397;g126f630a1ee_3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126f630a1ee_3_1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6" name="Google Shape;3406;g126f630a1ee_3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g126f630a1ee_3_1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5" name="Google Shape;3415;g126f630a1ee_3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metodos,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26f630a1ee_3_1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3" name="Google Shape;3423;g126f630a1ee_3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126f630a1ee_3_1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1" name="Google Shape;3431;g126f630a1ee_3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126f630a1ee_3_1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5" name="Google Shape;3445;g126f630a1ee_3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126f630a1ee_3_1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3" name="Google Shape;3453;g126f630a1ee_3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</a:t>
            </a:r>
            <a:endParaRPr/>
          </a:p>
        </p:txBody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g126f630a1ee_3_1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1" name="Google Shape;3461;g126f630a1ee_3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126f630a1ee_3_1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9" name="Google Shape;3469;g126f630a1ee_3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g126f630a1ee_3_1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7" name="Google Shape;3477;g126f630a1ee_3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e935a282d_16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2e935a282d_16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26f630a1ee_3_1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5" name="Google Shape;3485;g126f630a1ee_3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g126f630a1ee_3_1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3" name="Google Shape;3493;g126f630a1ee_3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9" name="Shape 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" name="Google Shape;3500;g126f630a1ee_3_1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1" name="Google Shape;3501;g126f630a1ee_3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10cd58d34af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9" name="Google Shape;3509;g10cd58d34af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10cd58d34af_2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7" name="Google Shape;3517;g10cd58d34af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g10cd58d34af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0" name="Google Shape;3530;g10cd58d34a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g10cd58d34af_2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8" name="Google Shape;3538;g10cd58d34af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10cd58d34af_2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2" name="Google Shape;3552;g10cd58d34af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g10cd58d34af_2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0" name="Google Shape;3560;g10cd58d34af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</a:t>
            </a:r>
            <a:r>
              <a:rPr lang="en-US"/>
              <a:t>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10cd58d34af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0" name="Google Shape;3570;g10cd58d34af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e935a282d_16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2e935a282d_16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g10cd58d34af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9" name="Google Shape;3579;g10cd58d34af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g10ee2007716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7" name="Google Shape;3587;g10ee20077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fácil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g10cd58d34af_2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6" name="Google Shape;3596;g10cd58d34af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g10cd58d34af_2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4" name="Google Shape;3604;g10cd58d34af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6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Google Shape;3617;g10cd58d34af_2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8" name="Google Shape;3618;g10cd58d34af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Google Shape;3630;g10cd58d34af_2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1" name="Google Shape;3631;g10cd58d34af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1fa56c048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1" name="Google Shape;3641;g11fa56c04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A</a:t>
            </a:r>
            <a:endParaRPr/>
          </a:p>
        </p:txBody>
      </p:sp>
    </p:spTree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1fa56c0486_2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1" name="Google Shape;3651;g11fa56c048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g11fa56c0486_2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9" name="Google Shape;3659;g11fa56c048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11fa56c0486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2" name="Google Shape;3672;g11fa56c0486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e935a282d_16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2e935a282d_16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11fa56c0486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0" name="Google Shape;3680;g11fa56c0486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g11fa56c0486_2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4" name="Google Shape;3694;g11fa56c0486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0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g11fa56c0486_2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2" name="Google Shape;3702;g11fa56c0486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</a:t>
            </a:r>
            <a:r>
              <a:rPr lang="en-US"/>
              <a:t>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g11fa56c0486_2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2" name="Google Shape;3712;g11fa56c0486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g11fa56c0486_2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1" name="Google Shape;3721;g11fa56c0486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g11fa56c0486_2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9" name="Google Shape;3729;g11fa56c0486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fácil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6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g11fa56c0486_2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8" name="Google Shape;3738;g11fa56c0486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g11fa56c0486_2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6" name="Google Shape;3746;g11fa56c048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g11fa56c0486_2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0" name="Google Shape;3760;g11fa56c0486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g11fa56c0486_2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3" name="Google Shape;3773;g11fa56c0486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f630a1ee_3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126f630a1ee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e935a282d_16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12e935a282d_16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1" name="Shape 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2" name="Google Shape;3782;g11fa56c0486_2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3" name="Google Shape;3783;g11fa56c0486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11fa56c0486_2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4" name="Google Shape;3794;g11fa56c0486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11fa56c0486_2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3" name="Google Shape;3803;g11fa56c0486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g11fa56c0486_2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3" name="Google Shape;3813;g11fa56c0486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11fa56c0486_2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1" name="Google Shape;3821;g11fa56c0486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8" name="Google Shape;3828;g11fa56c0486_2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9" name="Google Shape;3829;g11fa56c0486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3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g11fa56c0486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5" name="Google Shape;3835;g11fa56c0486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g11fa56c0486_2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1" name="Google Shape;3841;g11fa56c0486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g11fa56c0486_2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7" name="Google Shape;3847;g11fa56c0486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11fa56c0486_2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3" name="Google Shape;3853;g11fa56c0486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e935a282d_16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2e935a282d_16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11fa56c0486_2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9" name="Google Shape;3859;g11fa56c0486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1fa56c0486_2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3" name="Google Shape;3873;g11fa56c0486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Google Shape;3880;g11fa56c0486_2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1" name="Google Shape;3881;g11fa56c0486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11fa56c0486_2_2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1" name="Google Shape;3891;g11fa56c0486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Mudar a lista de parâmetros e manter o nome do método.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Google Shape;3907;g11fa56c0486_2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8" name="Google Shape;3908;g11fa56c0486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Google Shape;3916;g11fa56c0486_2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7" name="Google Shape;3917;g11fa56c0486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11fa56c0486_2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6" name="Google Shape;3926;g11fa56c0486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metodos,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11fa56c0486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5" name="Google Shape;3935;g11fa56c0486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g11fa56c0486_2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3" name="Google Shape;3943;g11fa56c0486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g11fa56c0486_2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9" name="Google Shape;3949;g11fa56c0486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2e935a282d_16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12e935a282d_16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11fa56c0486_2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5" name="Google Shape;3955;g11fa56c0486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g11fa56c0486_2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9" name="Google Shape;3969;g11fa56c0486_2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11fa56c0486_2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7" name="Google Shape;3977;g11fa56c0486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mais. O continue e o break também são instruções de interrupção, mas estão mais atrelados a laços de repetição e o retorno está atrelado a métodos.</a:t>
            </a:r>
            <a:endParaRPr/>
          </a:p>
        </p:txBody>
      </p:sp>
    </p:spTree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11fa56c0486_2_3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5" name="Google Shape;3985;g11fa56c0486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g11fa56c0486_2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3" name="Google Shape;3993;g11fa56c0486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Google Shape;4000;g11fa56c0486_2_3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1" name="Google Shape;4001;g11fa56c0486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Google Shape;4010;g11fa56c0486_2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1" name="Google Shape;4011;g11fa56c0486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8" name="Google Shape;4018;g11fa56c0486_2_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9" name="Google Shape;4019;g11fa56c0486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3" name="Shape 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" name="Google Shape;4024;g11fa56c0486_2_3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5" name="Google Shape;4025;g11fa56c0486_2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g11fa56c0486_2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1" name="Google Shape;4031;g11fa56c0486_2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e935a282d_16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2e935a282d_16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g11fa56c0486_2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6" name="Google Shape;4046;g11fa56c0486_2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g11fa56c0486_2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4" name="Google Shape;4054;g11fa56c0486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0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g11fa56c0486_2_3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2" name="Google Shape;4062;g11fa56c0486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g11fa56c0486_2_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0" name="Google Shape;4070;g11fa56c0486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Google Shape;4082;g11fa56c0486_2_3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3" name="Google Shape;4083;g11fa56c0486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11fa56c0486_2_4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1" name="Google Shape;4091;g11fa56c0486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4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Google Shape;4105;g11fa56c0486_2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6" name="Google Shape;4106;g11fa56c0486_2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11fa56c0486_2_4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0" name="Google Shape;4120;g11fa56c0486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g11fa56c0486_2_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8" name="Google Shape;4128;g11fa56c0486_2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11fa56c0486_2_4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6" name="Google Shape;4136;g11fa56c0486_2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e935a282d_16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12e935a282d_16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11fa56c0486_2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4" name="Google Shape;4144;g11fa56c0486_2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g11fa56c0486_2_4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2" name="Google Shape;4152;g11fa56c0486_2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11fa56c0486_2_4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0" name="Google Shape;4160;g11fa56c0486_2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0" name="Shape 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1" name="Google Shape;4171;g11fa56c0486_2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2" name="Google Shape;4172;g11fa56c0486_2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2" name="Shape 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3" name="Google Shape;4183;g11fa56c0486_2_4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4" name="Google Shape;4184;g11fa56c0486_2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0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1fa56c0486_2_4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2" name="Google Shape;4192;g11fa56c0486_2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11fa56c0486_2_5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1" name="Google Shape;4201;g11fa56c0486_2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g11fa56c0486_2_5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9" name="Google Shape;4209;g11fa56c0486_2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5" name="Shape 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6" name="Google Shape;4216;g11fa56c0486_2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7" name="Google Shape;4217;g11fa56c0486_2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Google Shape;4230;g11fa56c0486_2_5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1" name="Google Shape;4231;g11fa56c0486_2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e935a282d_16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2e935a282d_16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g11fa56c0486_2_5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9" name="Google Shape;4239;g11fa56c0486_2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g11fa56c0486_2_5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7" name="Google Shape;4247;g11fa56c0486_2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g11fa56c0486_2_5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3" name="Google Shape;4263;g11fa56c0486_2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1" name="Google Shape;4271;g11fa56c0486_2_5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2" name="Google Shape;4272;g11fa56c0486_2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11fa56c0486_2_5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1" name="Google Shape;4281;g11fa56c0486_2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metodos,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g11fa56c0486_2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9" name="Google Shape;4289;g11fa56c0486_2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5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6" name="Google Shape;4296;g11fa56c0486_2_5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7" name="Google Shape;4297;g11fa56c0486_2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11fa56c0486_2_6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1" name="Google Shape;4311;g11fa56c0486_2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7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11fa56c0486_2_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9" name="Google Shape;4319;g11fa56c0486_2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</a:t>
            </a:r>
            <a:endParaRPr/>
          </a:p>
        </p:txBody>
      </p:sp>
    </p:spTree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5" name="Shape 4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6" name="Google Shape;4326;g11fa56c0486_2_6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7" name="Google Shape;4327;g11fa56c0486_2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e935a282d_16_3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12e935a282d_16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3" name="Shape 4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4" name="Google Shape;4334;g11fa56c0486_2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5" name="Google Shape;4335;g11fa56c0486_2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Google Shape;4342;g11fa56c0486_2_6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3" name="Google Shape;4343;g11fa56c0486_2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g11fa56c0486_2_6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1" name="Google Shape;4351;g11fa56c0486_2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11fa56c0486_2_6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9" name="Google Shape;4359;g11fa56c0486_2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5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g11fa56c0486_2_6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7" name="Google Shape;4367;g11fa56c0486_2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3" name="Shape 4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4" name="Google Shape;4374;g10ee2007716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5" name="Google Shape;4375;g10ee200771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g10cd58d34af_2_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6" name="Google Shape;4386;g10cd58d34af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3" name="Shape 4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4" name="Google Shape;4394;g10ee2007716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5" name="Google Shape;4395;g10ee20077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3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g10cd58d34af_2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5" name="Google Shape;4405;g10cd58d34af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1" name="Shape 4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2" name="Google Shape;4412;g10cd58d34af_2_1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3" name="Google Shape;4413;g10cd58d34af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e935a282d_16_3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12e935a282d_16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Google Shape;4420;g1091b3ca1af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1" name="Google Shape;4421;g1091b3ca1a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5" name="Shape 4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6" name="Google Shape;4426;g1091b3ca1af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7" name="Google Shape;4427;g1091b3ca1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Google Shape;4432;g1091b3ca1af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3" name="Google Shape;4433;g1091b3ca1a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7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Google Shape;4438;g1091b3ca1af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9" name="Google Shape;4439;g1091b3ca1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3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g1091b3ca1af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5" name="Google Shape;4445;g1091b3ca1a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g10cd58d34af_2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1" name="Google Shape;4451;g10cd58d34af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3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g10cd58d34af_2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5" name="Google Shape;4465;g10cd58d34af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g10cd58d34af_2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3" name="Google Shape;4473;g10cd58d34af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g10cd58d34af_2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3" name="Google Shape;4483;g10cd58d34af_2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Mudar a lista de parâmetros e manter o nome do método.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8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10cd58d34af_2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0" name="Google Shape;4500;g10cd58d34af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e935a282d_16_3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2e935a282d_16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7" name="Shape 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" name="Google Shape;4508;g10cd58d34af_2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9" name="Google Shape;4509;g10cd58d34af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6" name="Shape 4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7" name="Google Shape;4517;g10cd58d34af_2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8" name="Google Shape;4518;g10cd58d34af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</a:t>
            </a:r>
            <a:r>
              <a:rPr lang="en-US"/>
              <a:t>métodos</a:t>
            </a:r>
            <a:r>
              <a:rPr lang="en-US"/>
              <a:t>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5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Google Shape;4526;g10cd58d34af_2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7" name="Google Shape;4527;g10cd58d34af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3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g1091b3ca1af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5" name="Google Shape;4535;g1091b3ca1a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9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Google Shape;4540;g1091b3ca1af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1" name="Google Shape;4541;g1091b3ca1a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5" name="Shape 4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" name="Google Shape;4546;g10cd58d34af_2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7" name="Google Shape;4547;g10cd58d34af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9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g10cd58d34af_2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1" name="Google Shape;4561;g10cd58d34af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7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8" name="Google Shape;4568;g10cd58d34af_2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9" name="Google Shape;4569;g10cd58d34af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mais. O continue e o break também são instruções de interrupção, mas estão mais atrelados a laços de repetição e o retorno está atrelado a métodos.</a:t>
            </a:r>
            <a:endParaRPr/>
          </a:p>
        </p:txBody>
      </p:sp>
    </p:spTree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5" name="Shape 4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6" name="Google Shape;4576;g10cd58d34af_2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7" name="Google Shape;4577;g10cd58d34af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10cd58d34af_2_2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5" name="Google Shape;4585;g10cd58d34af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e935a282d_16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12e935a282d_16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" name="Google Shape;4592;g10cd58d34af_2_2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3" name="Google Shape;4593;g10cd58d34af_2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2" name="Google Shape;4602;g10cd58d34af_2_2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3" name="Google Shape;4603;g10cd58d34af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9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g1091b3ca1af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1" name="Google Shape;4611;g1091b3ca1a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5" name="Shape 4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6" name="Google Shape;4616;g1091b3ca1af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7" name="Google Shape;4617;g1091b3ca1a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10cd58d34af_2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3" name="Google Shape;4623;g10cd58d34af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6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Google Shape;4637;g10cd58d34af_2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8" name="Google Shape;4638;g10cd58d34af_2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10cd58d34af_2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6" name="Google Shape;4646;g10cd58d34af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4" name="Google Shape;46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0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2" name="Google Shape;46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3" name="Shape 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4" name="Google Shape;467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5" name="Google Shape;46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6f630a1ee_3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26f630a1ee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e935a282d_16_3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12e935a282d_16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1" name="Shape 4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2" name="Google Shape;468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3" name="Google Shape;46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6" name="Shape 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7" name="Google Shape;46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8" name="Google Shape;46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0" name="Shape 4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" name="Google Shape;471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2" name="Google Shape;471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8" name="Shape 4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9" name="Google Shape;471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0" name="Google Shape;47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6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Google Shape;472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8" name="Google Shape;47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4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6" name="Google Shape;47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2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4" name="Google Shape;47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0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2" name="Google Shape;47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3" name="Google Shape;476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4" name="Google Shape;47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4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6" name="Google Shape;47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e935a282d_16_3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2e935a282d_16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2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4" name="Google Shape;478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3" name="Google Shape;479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9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1" name="Google Shape;480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9" name="Google Shape;480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2" name="Google Shape;4822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3" name="Google Shape;482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9" name="Shape 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0" name="Google Shape;483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1" name="Google Shape;483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7" name="Shape 4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8" name="Google Shape;483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9" name="Google Shape;483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5" name="Google Shape;485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2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Google Shape;486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4" name="Google Shape;486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1" name="Shape 4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2" name="Google Shape;4872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3" name="Google Shape;487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relacionaods á metodos, estas são completamtne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e935a282d_16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2e935a282d_16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/>
          </a:p>
        </p:txBody>
      </p:sp>
    </p:spTree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9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1" name="Google Shape;4881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7" name="Shape 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Google Shape;488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9" name="Google Shape;488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2" name="Google Shape;4902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3" name="Google Shape;4903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9" name="Shape 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0" name="Google Shape;4910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1" name="Google Shape;491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</a:t>
            </a:r>
            <a:endParaRPr/>
          </a:p>
        </p:txBody>
      </p:sp>
    </p:spTree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7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9" name="Google Shape;491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5" name="Shape 4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6" name="Google Shape;4926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7" name="Google Shape;492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3" name="Shape 4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4" name="Google Shape;4934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5" name="Google Shape;4935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3" name="Google Shape;494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9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Google Shape;4950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1" name="Google Shape;495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7" name="Shape 4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8" name="Google Shape;49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9" name="Google Shape;49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e935a282d_16_3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12e935a282d_1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Mudar a lista de parâmetros e manter o nome do método.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e935a282d_16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12e935a282d_16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e935a282d_16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12e935a282d_16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2e935a282d_16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12e935a282d_16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Embora sejam dois conceitos relacionados á metodos, estas são completamente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e935a282d_16_3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12e935a282d_16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e935a282d_16_4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12e935a282d_16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2e935a282d_16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12e935a282d_16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6f630a1ee_3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126f630a1e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e935a282d_16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12e935a282d_16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e935a282d_16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12e935a282d_16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mais. O continue e o break também são instruções de interrupção, mas estão mais atrelados a laços de repetição e o retorno está atrelado a métodos.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2e935a282d_16_4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12e935a282d_16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e935a282d_16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12e935a282d_16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e935a282d_16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12e935a282d_16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2e935a282d_16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12e935a282d_16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2e935a282d_16_4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g12e935a282d_16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2e935a282d_16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12e935a282d_16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e935a282d_16_4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12e935a282d_16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2e935a282d_16_4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12e935a282d_16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f630a1ee_3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26f630a1ee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e935a282d_16_4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g12e935a282d_16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e935a282d_16_5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12e935a282d_16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2e935a282d_16_5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12e935a282d_16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e935a282d_16_5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g12e935a282d_16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2e935a282d_16_5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g12e935a282d_16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2e935a282d_16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12e935a282d_16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2e935a282d_16_5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12e935a282d_16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No curso de loops e arrays ele chegou a ser apresentado. Mas aqui, exploraremos mais. O continue e o break também são instruções de interrupção, mas estão mais atrelados a laços de repetição e o retorno está atrelado a métodos.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2e935a282d_16_5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12e935a282d_16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 que ocorrer primero deste tres casos, faz o método finalizar. Assim, a execução do programa volta para o ponto onde o método foi chamado, ou seja, foi passada uma mensagem para ele.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2e935a282d_16_5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g12e935a282d_16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Se precisar, o método pode não retornar nada. Usa-se o void. Mas se ainda precisar, pode usar o "return puro e sem valor" para abortar no momento desejado a execução do método.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2e935a282d_16_5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12e935a282d_16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6f630a1ee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26f630a1ee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</a:t>
            </a:r>
            <a:r>
              <a:rPr lang="en-US"/>
              <a:t>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2e935a282d_16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g12e935a282d_16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2e935a282d_16_5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12e935a282d_16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2e935a282d_16_5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g12e935a282d_16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2e935a282d_16_5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12e935a282d_16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2e935a282d_16_6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12e935a282d_16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e935a282d_16_6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12e935a282d_16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2e935a282d_16_6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12e935a282d_16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2e935a282d_16_6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g12e935a282d_16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2e935a282d_16_6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12e935a282d_16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/>
              <a:t>Para conseguir assimilar adequadamente os conceitos aqui apresentados e realizar as atividades com sucesso, é importante o aluno já ter conhecimentos sobre Lógica de Programação, Java e conhecer a IDE IntelliJ.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2e935a282d_16_6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g12e935a282d_16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6f630a1ee_3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26f630a1ee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2e935a282d_16_6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12e935a282d_16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2e935a282d_16_6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g12e935a282d_16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2e935a282d_16_6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12e935a282d_16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 seja, é este que é responsável por realmente fazer a aplicação funcionar. É nele que iremos definir os códigos que iram manipular os dados. Como dito, um método deve ser chamado para executar, pois não funciona sozinho. Esta chamada é </a:t>
            </a:r>
            <a:r>
              <a:rPr lang="en-US"/>
              <a:t>através</a:t>
            </a:r>
            <a:r>
              <a:rPr lang="en-US"/>
              <a:t> de uma classe ou objetos, mas objetos só serão explorados em um curso de orientação a objetos.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2e935a282d_16_6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g12e935a282d_16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criação de um método deve seguir o seu padrão de definição. A regra a seguir determina o que um método deve ter minimamente e opcionalmente.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Neste caso, &lt;??&gt; indicam a opcionalidade. No slide a seguir explico o que é cada um destes itens.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2e935a282d_16_6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g12e935a282d_16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V: são as visibilidades. Assim como as variáveis, os métodos tb podem definir as visibilidades. Mas isto é estudado na orientação a objetos.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T: se é concreto ou abstrato. Este conceito é mais </a:t>
            </a:r>
            <a:r>
              <a:rPr lang="en-US"/>
              <a:t>fácil</a:t>
            </a:r>
            <a:r>
              <a:rPr lang="en-US"/>
              <a:t> de explorar em um curso de OO. Aqui vamos sempre utilizar métodos concretos.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M: se é estatico, não estatico ou final. Este conceito é mais facil de explorar em um curso de OO. Aqui vamos sempre utilizar métodos estaticos.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P: são os parâmetros que o método pode receber pra manipular e gerar novos valores.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E: Lista de exceções que pode lançar.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C: códigos que pode possuir. Se não tiver código, termina com ";".  Mais uma vez, tlsituação é explorada na OO.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valido ressaltar que os itens sublinhados são digamos os mais "comuns de usar" e os que exploraremos neste curso.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Existe tb considerações sobre T e M. Existem alguma combinações entre estes que não são validas. Mais uma vez, em OO conseguimos explorar isso.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2e935a282d_16_7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0" name="Google Shape;920;g12e935a282d_16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Aqui são alguns exemplos de métodos válidos e mais comuns, no que diz respeito a utilização das possibilidades apresentadas. Cada método terá sua necessidade e usará os itens de seu padrão de definição. Falar dos parametros, public, nome,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Em negrito temos a forma que vamos utilizar neste curso, pois ainda não estudamos OO, então essa é a forma que se encaixrá nas nossas necessidades.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2e935a282d_16_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g12e935a282d_16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2e935a282d_16_7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12e935a282d_16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 e M  não podem ser juntos.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2e935a282d_16_7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g12e935a282d_16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Os cons criam objetos a partir de classes. O destr auxiliam na destruição de objetos. O curso de OO veremos mais sobre eles: como criar e como se comportam.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É o que faz o softwar de fato funcionar. São as execuções dos metods a mensagens que são passadas para eles para que eles executem seus processametnos(códigos) internos. Nes momento apenas passaremos mensagens a métodos atraves de uma classe.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2e935a282d_16_7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0" name="Google Shape;960;g12e935a282d_16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Esse é o grande desafio! Criar nomes que transmitam a ideia do comportamento que o método define, mas sem ficar grande demais. Via de regras proposições como "de", "do", "da" são evitadas, assim como artigos. Na maioria das vezes verbos e substantivos conseguem suprir tal necessidade.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Métodos muito grandes são dificis de entender e manter. Então evitar isto ajuda na manutenção do mesmo. Essas valores não são uma regra, mas existem estudos que aconselhem a este valor. Sendo 150 a esceção o máxima. Sempre que possivel a criação e reúso de métodos deve ser feita, assim evita se também a repetição de códigos.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Lista de parâmetros muito longas geram um forte acoplamento. Listas curtas são mais faceis de manter. Acoplamento é um conceito um pouco mais avanado, mas tenha em mente que listas longas geram forte acoplamento. Com OO conseguimos controlar melhor isto.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Definir a visibilidade adequada de um método é importantíssimo. Agora tudo será publico(public) por facilidade de explicação. Mas na verdade a visibilidade deve ser bem pensada. Mais uma vez, com OO isso pode ser melhor explorado.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" name="Google Shape;20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.png"/><Relationship Id="rId4" Type="http://schemas.openxmlformats.org/officeDocument/2006/relationships/image" Target="../media/image13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.png"/><Relationship Id="rId4" Type="http://schemas.openxmlformats.org/officeDocument/2006/relationships/image" Target="../media/image15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7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6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1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1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1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1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4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1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1.png"/><Relationship Id="rId4" Type="http://schemas.openxmlformats.org/officeDocument/2006/relationships/image" Target="../media/image25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1.png"/><Relationship Id="rId4" Type="http://schemas.openxmlformats.org/officeDocument/2006/relationships/image" Target="../media/image26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4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1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1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4.png"/><Relationship Id="rId4" Type="http://schemas.openxmlformats.org/officeDocument/2006/relationships/hyperlink" Target="https://discord.com/invite/eUrT2UFeS6" TargetMode="Externa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1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1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2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2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32.png"/><Relationship Id="rId4" Type="http://schemas.openxmlformats.org/officeDocument/2006/relationships/hyperlink" Target="https://discord.com/invite/eUrT2UFeS6" TargetMode="Externa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32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2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2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2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2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2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2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2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2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2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2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32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2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2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2.png"/><Relationship Id="rId4" Type="http://schemas.openxmlformats.org/officeDocument/2006/relationships/image" Target="../media/image30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2.png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2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2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32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2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2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2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2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2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2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2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2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6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6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6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6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4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6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6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6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6.png"/><Relationship Id="rId4" Type="http://schemas.openxmlformats.org/officeDocument/2006/relationships/image" Target="../media/image34.jp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6.png"/><Relationship Id="rId4" Type="http://schemas.openxmlformats.org/officeDocument/2006/relationships/image" Target="../media/image31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6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6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14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16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16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6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16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16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16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14.png"/><Relationship Id="rId4" Type="http://schemas.openxmlformats.org/officeDocument/2006/relationships/hyperlink" Target="https://discord.com/invite/eUrT2UFeS6" TargetMode="Externa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16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16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6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6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6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36.png"/><Relationship Id="rId4" Type="http://schemas.openxmlformats.org/officeDocument/2006/relationships/hyperlink" Target="https://discord.com/invite/eUrT2UFeS6" TargetMode="External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36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6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6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6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6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6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6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6.pn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6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6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6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6.pn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6.pn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6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6.png"/><Relationship Id="rId4" Type="http://schemas.openxmlformats.org/officeDocument/2006/relationships/image" Target="../media/image27.jp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6.png"/><Relationship Id="rId4" Type="http://schemas.openxmlformats.org/officeDocument/2006/relationships/image" Target="../media/image33.jp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6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6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36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6.pn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6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6.pn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6.pn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6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6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5.xml"/><Relationship Id="rId3" Type="http://schemas.openxmlformats.org/officeDocument/2006/relationships/image" Target="../media/image6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4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4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4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35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37.pn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37.pn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3.xml"/><Relationship Id="rId3" Type="http://schemas.openxmlformats.org/officeDocument/2006/relationships/image" Target="../media/image37.png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38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37.pn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37.pn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37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37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37.pn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37.pn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37.pn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37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37.pn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37.pn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37.pn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37.pn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0.xml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1.xml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2.xml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3.xml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4.xml"/><Relationship Id="rId3" Type="http://schemas.openxmlformats.org/officeDocument/2006/relationships/image" Target="../media/image38.png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37.pn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6.xml"/><Relationship Id="rId3" Type="http://schemas.openxmlformats.org/officeDocument/2006/relationships/image" Target="../media/image37.pn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37.pn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37.png"/><Relationship Id="rId4" Type="http://schemas.openxmlformats.org/officeDocument/2006/relationships/image" Target="../media/image46.jp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37.png"/><Relationship Id="rId4" Type="http://schemas.openxmlformats.org/officeDocument/2006/relationships/image" Target="../media/image4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37.pn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1.xml"/><Relationship Id="rId3" Type="http://schemas.openxmlformats.org/officeDocument/2006/relationships/image" Target="../media/image37.png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2.xml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3.xml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4.xml"/><Relationship Id="rId3" Type="http://schemas.openxmlformats.org/officeDocument/2006/relationships/image" Target="../media/image38.png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5.xml"/><Relationship Id="rId3" Type="http://schemas.openxmlformats.org/officeDocument/2006/relationships/image" Target="../media/image37.png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6.xml"/><Relationship Id="rId3" Type="http://schemas.openxmlformats.org/officeDocument/2006/relationships/image" Target="../media/image37.png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7.xml"/><Relationship Id="rId3" Type="http://schemas.openxmlformats.org/officeDocument/2006/relationships/image" Target="../media/image37.png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8.xml"/><Relationship Id="rId3" Type="http://schemas.openxmlformats.org/officeDocument/2006/relationships/image" Target="../media/image37.png"/></Relationships>
</file>

<file path=ppt/slides/_rels/slide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9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0.xml"/><Relationship Id="rId3" Type="http://schemas.openxmlformats.org/officeDocument/2006/relationships/image" Target="../media/image37.png"/></Relationships>
</file>

<file path=ppt/slides/_rels/slide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1.xml"/></Relationships>
</file>

<file path=ppt/slides/_rels/slide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2.xml"/></Relationships>
</file>

<file path=ppt/slides/_rels/slide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3.xml"/><Relationship Id="rId3" Type="http://schemas.openxmlformats.org/officeDocument/2006/relationships/image" Target="../media/image38.png"/><Relationship Id="rId4" Type="http://schemas.openxmlformats.org/officeDocument/2006/relationships/hyperlink" Target="https://discord.com/invite/eUrT2UFeS6" TargetMode="External"/></Relationships>
</file>

<file path=ppt/slides/_rels/slide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4.xml"/><Relationship Id="rId3" Type="http://schemas.openxmlformats.org/officeDocument/2006/relationships/image" Target="../media/image37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5.xml"/><Relationship Id="rId3" Type="http://schemas.openxmlformats.org/officeDocument/2006/relationships/image" Target="../media/image37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6.xml"/><Relationship Id="rId3" Type="http://schemas.openxmlformats.org/officeDocument/2006/relationships/image" Target="../media/image35.png"/></Relationships>
</file>

<file path=ppt/slides/_rels/slide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7.xml"/><Relationship Id="rId3" Type="http://schemas.openxmlformats.org/officeDocument/2006/relationships/image" Target="../media/image35.png"/></Relationships>
</file>

<file path=ppt/slides/_rels/slide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8.xml"/><Relationship Id="rId3" Type="http://schemas.openxmlformats.org/officeDocument/2006/relationships/image" Target="../media/image35.png"/></Relationships>
</file>

<file path=ppt/slides/_rels/slide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9.xml"/><Relationship Id="rId3" Type="http://schemas.openxmlformats.org/officeDocument/2006/relationships/image" Target="../media/image44.png"/><Relationship Id="rId4" Type="http://schemas.openxmlformats.org/officeDocument/2006/relationships/hyperlink" Target="https://discord.com/invite/eUrT2UFeS6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0.xml"/><Relationship Id="rId3" Type="http://schemas.openxmlformats.org/officeDocument/2006/relationships/image" Target="../media/image4.png"/></Relationships>
</file>

<file path=ppt/slides/_rels/slide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1.xml"/><Relationship Id="rId3" Type="http://schemas.openxmlformats.org/officeDocument/2006/relationships/image" Target="../media/image4.png"/></Relationships>
</file>

<file path=ppt/slides/_rels/slide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2.xml"/><Relationship Id="rId3" Type="http://schemas.openxmlformats.org/officeDocument/2006/relationships/image" Target="../media/image4.png"/></Relationships>
</file>

<file path=ppt/slides/_rels/slide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3.xml"/><Relationship Id="rId3" Type="http://schemas.openxmlformats.org/officeDocument/2006/relationships/image" Target="../media/image4.png"/></Relationships>
</file>

<file path=ppt/slides/_rels/slide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4.xml"/><Relationship Id="rId3" Type="http://schemas.openxmlformats.org/officeDocument/2006/relationships/image" Target="../media/image4.png"/></Relationships>
</file>

<file path=ppt/slides/_rels/slide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5.xml"/></Relationships>
</file>

<file path=ppt/slides/_rels/slide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6.xml"/></Relationships>
</file>

<file path=ppt/slides/_rels/slide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7.xml"/><Relationship Id="rId3" Type="http://schemas.openxmlformats.org/officeDocument/2006/relationships/image" Target="../media/image3.png"/><Relationship Id="rId4" Type="http://schemas.openxmlformats.org/officeDocument/2006/relationships/hyperlink" Target="https://discord.com/invite/eUrT2UFeS6" TargetMode="External"/></Relationships>
</file>

<file path=ppt/slides/_rels/slide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8.xml"/><Relationship Id="rId3" Type="http://schemas.openxmlformats.org/officeDocument/2006/relationships/image" Target="../media/image4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9.xml"/><Relationship Id="rId3" Type="http://schemas.openxmlformats.org/officeDocument/2006/relationships/image" Target="../media/image4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0.xml"/><Relationship Id="rId3" Type="http://schemas.openxmlformats.org/officeDocument/2006/relationships/image" Target="../media/image1.png"/></Relationships>
</file>

<file path=ppt/slides/_rels/slide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1.xml"/><Relationship Id="rId3" Type="http://schemas.openxmlformats.org/officeDocument/2006/relationships/image" Target="../media/image1.png"/></Relationships>
</file>

<file path=ppt/slides/_rels/slide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2.xml"/><Relationship Id="rId3" Type="http://schemas.openxmlformats.org/officeDocument/2006/relationships/image" Target="../media/image1.png"/></Relationships>
</file>

<file path=ppt/slides/_rels/slide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3.xml"/><Relationship Id="rId3" Type="http://schemas.openxmlformats.org/officeDocument/2006/relationships/image" Target="../media/image41.png"/><Relationship Id="rId4" Type="http://schemas.openxmlformats.org/officeDocument/2006/relationships/hyperlink" Target="https://discord.com/invite/eUrT2UFeS6" TargetMode="External"/></Relationships>
</file>

<file path=ppt/slides/_rels/slide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4.xml"/><Relationship Id="rId3" Type="http://schemas.openxmlformats.org/officeDocument/2006/relationships/image" Target="../media/image41.png"/></Relationships>
</file>

<file path=ppt/slides/_rels/slide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5.xml"/><Relationship Id="rId3" Type="http://schemas.openxmlformats.org/officeDocument/2006/relationships/image" Target="../media/image1.png"/></Relationships>
</file>

<file path=ppt/slides/_rels/slide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6.xml"/><Relationship Id="rId3" Type="http://schemas.openxmlformats.org/officeDocument/2006/relationships/image" Target="../media/image1.png"/></Relationships>
</file>

<file path=ppt/slides/_rels/slide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7.xml"/><Relationship Id="rId3" Type="http://schemas.openxmlformats.org/officeDocument/2006/relationships/image" Target="../media/image1.png"/></Relationships>
</file>

<file path=ppt/slides/_rels/slide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8.xml"/><Relationship Id="rId3" Type="http://schemas.openxmlformats.org/officeDocument/2006/relationships/image" Target="../media/image1.png"/></Relationships>
</file>

<file path=ppt/slides/_rels/slide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9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0.xml"/><Relationship Id="rId3" Type="http://schemas.openxmlformats.org/officeDocument/2006/relationships/image" Target="../media/image1.png"/></Relationships>
</file>

<file path=ppt/slides/_rels/slide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1.xml"/><Relationship Id="rId3" Type="http://schemas.openxmlformats.org/officeDocument/2006/relationships/image" Target="../media/image1.png"/></Relationships>
</file>

<file path=ppt/slides/_rels/slide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2.xml"/><Relationship Id="rId3" Type="http://schemas.openxmlformats.org/officeDocument/2006/relationships/image" Target="../media/image1.png"/></Relationships>
</file>

<file path=ppt/slides/_rels/slide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3.xml"/><Relationship Id="rId3" Type="http://schemas.openxmlformats.org/officeDocument/2006/relationships/image" Target="../media/image1.png"/></Relationships>
</file>

<file path=ppt/slides/_rels/slide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4.xml"/><Relationship Id="rId3" Type="http://schemas.openxmlformats.org/officeDocument/2006/relationships/image" Target="../media/image1.png"/></Relationships>
</file>

<file path=ppt/slides/_rels/slide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5.xml"/><Relationship Id="rId3" Type="http://schemas.openxmlformats.org/officeDocument/2006/relationships/image" Target="../media/image1.png"/></Relationships>
</file>

<file path=ppt/slides/_rels/slide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6.xml"/><Relationship Id="rId3" Type="http://schemas.openxmlformats.org/officeDocument/2006/relationships/image" Target="../media/image41.png"/></Relationships>
</file>

<file path=ppt/slides/_rels/slide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7.xml"/><Relationship Id="rId3" Type="http://schemas.openxmlformats.org/officeDocument/2006/relationships/image" Target="../media/image1.png"/></Relationships>
</file>

<file path=ppt/slides/_rels/slide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8.xml"/><Relationship Id="rId3" Type="http://schemas.openxmlformats.org/officeDocument/2006/relationships/image" Target="../media/image1.png"/></Relationships>
</file>

<file path=ppt/slides/_rels/slide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9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0.xml"/><Relationship Id="rId3" Type="http://schemas.openxmlformats.org/officeDocument/2006/relationships/image" Target="../media/image1.png"/><Relationship Id="rId4" Type="http://schemas.openxmlformats.org/officeDocument/2006/relationships/image" Target="../media/image42.jpg"/></Relationships>
</file>

<file path=ppt/slides/_rels/slide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1.xml"/><Relationship Id="rId3" Type="http://schemas.openxmlformats.org/officeDocument/2006/relationships/image" Target="../media/image1.png"/><Relationship Id="rId4" Type="http://schemas.openxmlformats.org/officeDocument/2006/relationships/image" Target="../media/image43.jpg"/></Relationships>
</file>

<file path=ppt/slides/_rels/slide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2.xml"/><Relationship Id="rId3" Type="http://schemas.openxmlformats.org/officeDocument/2006/relationships/image" Target="../media/image1.png"/></Relationships>
</file>

<file path=ppt/slides/_rels/slide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3.xml"/><Relationship Id="rId3" Type="http://schemas.openxmlformats.org/officeDocument/2006/relationships/image" Target="../media/image1.png"/></Relationships>
</file>

<file path=ppt/slides/_rels/slide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4.xml"/><Relationship Id="rId3" Type="http://schemas.openxmlformats.org/officeDocument/2006/relationships/image" Target="../media/image41.png"/></Relationships>
</file>

<file path=ppt/slides/_rels/slide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5.xml"/><Relationship Id="rId3" Type="http://schemas.openxmlformats.org/officeDocument/2006/relationships/image" Target="../media/image1.png"/></Relationships>
</file>

<file path=ppt/slides/_rels/slide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6.xml"/><Relationship Id="rId3" Type="http://schemas.openxmlformats.org/officeDocument/2006/relationships/image" Target="../media/image1.png"/></Relationships>
</file>

<file path=ppt/slides/_rels/slide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7.xml"/><Relationship Id="rId3" Type="http://schemas.openxmlformats.org/officeDocument/2006/relationships/image" Target="../media/image1.png"/></Relationships>
</file>

<file path=ppt/slides/_rels/slide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8.xml"/><Relationship Id="rId3" Type="http://schemas.openxmlformats.org/officeDocument/2006/relationships/image" Target="../media/image1.png"/></Relationships>
</file>

<file path=ppt/slides/_rels/slide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9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0.xml"/><Relationship Id="rId3" Type="http://schemas.openxmlformats.org/officeDocument/2006/relationships/image" Target="../media/image1.png"/></Relationships>
</file>

<file path=ppt/slides/_rels/slide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1.xml"/><Relationship Id="rId3" Type="http://schemas.openxmlformats.org/officeDocument/2006/relationships/image" Target="../media/image1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2.xml"/><Relationship Id="rId3" Type="http://schemas.openxmlformats.org/officeDocument/2006/relationships/image" Target="../media/image1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3.xml"/><Relationship Id="rId3" Type="http://schemas.openxmlformats.org/officeDocument/2006/relationships/image" Target="../media/image47.png"/></Relationships>
</file>

<file path=ppt/slides/_rels/slide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4.xml"/><Relationship Id="rId3" Type="http://schemas.openxmlformats.org/officeDocument/2006/relationships/image" Target="../media/image47.png"/></Relationships>
</file>

<file path=ppt/slides/_rels/slide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5.xml"/><Relationship Id="rId3" Type="http://schemas.openxmlformats.org/officeDocument/2006/relationships/image" Target="../media/image47.png"/></Relationships>
</file>

<file path=ppt/slides/_rels/slide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6.xml"/><Relationship Id="rId3" Type="http://schemas.openxmlformats.org/officeDocument/2006/relationships/image" Target="../media/image45.png"/></Relationships>
</file>

<file path=ppt/slides/_rels/slide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7.xml"/><Relationship Id="rId3" Type="http://schemas.openxmlformats.org/officeDocument/2006/relationships/image" Target="../media/image47.png"/></Relationships>
</file>

<file path=ppt/slides/_rels/slide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8.xml"/><Relationship Id="rId3" Type="http://schemas.openxmlformats.org/officeDocument/2006/relationships/image" Target="../media/image47.png"/></Relationships>
</file>

<file path=ppt/slides/_rels/slide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9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0.xml"/><Relationship Id="rId3" Type="http://schemas.openxmlformats.org/officeDocument/2006/relationships/image" Target="../media/image47.png"/></Relationships>
</file>

<file path=ppt/slides/_rels/slide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1.xml"/><Relationship Id="rId3" Type="http://schemas.openxmlformats.org/officeDocument/2006/relationships/image" Target="../media/image47.png"/></Relationships>
</file>

<file path=ppt/slides/_rels/slide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2.xml"/><Relationship Id="rId3" Type="http://schemas.openxmlformats.org/officeDocument/2006/relationships/image" Target="../media/image47.png"/></Relationships>
</file>

<file path=ppt/slides/_rels/slide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3.xml"/><Relationship Id="rId3" Type="http://schemas.openxmlformats.org/officeDocument/2006/relationships/image" Target="../media/image47.png"/></Relationships>
</file>

<file path=ppt/slides/_rels/slide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4.xml"/><Relationship Id="rId3" Type="http://schemas.openxmlformats.org/officeDocument/2006/relationships/image" Target="../media/image47.png"/></Relationships>
</file>

<file path=ppt/slides/_rels/slide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5.xml"/><Relationship Id="rId3" Type="http://schemas.openxmlformats.org/officeDocument/2006/relationships/image" Target="../media/image47.png"/></Relationships>
</file>

<file path=ppt/slides/_rels/slide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6.xml"/><Relationship Id="rId3" Type="http://schemas.openxmlformats.org/officeDocument/2006/relationships/image" Target="../media/image49.png"/></Relationships>
</file>

<file path=ppt/slides/_rels/slide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7.xml"/><Relationship Id="rId3" Type="http://schemas.openxmlformats.org/officeDocument/2006/relationships/image" Target="../media/image48.png"/></Relationships>
</file>

<file path=ppt/slides/_rels/slide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8.xml"/><Relationship Id="rId3" Type="http://schemas.openxmlformats.org/officeDocument/2006/relationships/image" Target="../media/image48.png"/></Relationships>
</file>

<file path=ppt/slides/_rels/slide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9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/Relationships>
</file>

<file path=ppt/slides/_rels/slide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0.xml"/><Relationship Id="rId3" Type="http://schemas.openxmlformats.org/officeDocument/2006/relationships/image" Target="../media/image51.png"/></Relationships>
</file>

<file path=ppt/slides/_rels/slide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1.xml"/><Relationship Id="rId3" Type="http://schemas.openxmlformats.org/officeDocument/2006/relationships/image" Target="../media/image48.png"/></Relationships>
</file>

<file path=ppt/slides/_rels/slide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2.xml"/><Relationship Id="rId3" Type="http://schemas.openxmlformats.org/officeDocument/2006/relationships/image" Target="../media/image48.png"/></Relationships>
</file>

<file path=ppt/slides/_rels/slide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3.xml"/><Relationship Id="rId3" Type="http://schemas.openxmlformats.org/officeDocument/2006/relationships/image" Target="../media/image48.png"/></Relationships>
</file>

<file path=ppt/slides/_rels/slide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4.xml"/><Relationship Id="rId3" Type="http://schemas.openxmlformats.org/officeDocument/2006/relationships/image" Target="../media/image48.png"/></Relationships>
</file>

<file path=ppt/slides/_rels/slide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5.xml"/><Relationship Id="rId3" Type="http://schemas.openxmlformats.org/officeDocument/2006/relationships/image" Target="../media/image48.png"/></Relationships>
</file>

<file path=ppt/slides/_rels/slide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6.xml"/><Relationship Id="rId3" Type="http://schemas.openxmlformats.org/officeDocument/2006/relationships/image" Target="../media/image48.png"/></Relationships>
</file>

<file path=ppt/slides/_rels/slide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7.xml"/><Relationship Id="rId3" Type="http://schemas.openxmlformats.org/officeDocument/2006/relationships/image" Target="../media/image48.png"/></Relationships>
</file>

<file path=ppt/slides/_rels/slide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8.xml"/><Relationship Id="rId3" Type="http://schemas.openxmlformats.org/officeDocument/2006/relationships/image" Target="../media/image48.png"/></Relationships>
</file>

<file path=ppt/slides/_rels/slide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0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1.xml"/><Relationship Id="rId3" Type="http://schemas.openxmlformats.org/officeDocument/2006/relationships/image" Target="../media/image48.png"/></Relationships>
</file>

<file path=ppt/slides/_rels/slide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2.xml"/><Relationship Id="rId3" Type="http://schemas.openxmlformats.org/officeDocument/2006/relationships/image" Target="../media/image48.png"/></Relationships>
</file>

<file path=ppt/slides/_rels/slide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3.xml"/><Relationship Id="rId3" Type="http://schemas.openxmlformats.org/officeDocument/2006/relationships/image" Target="../media/image48.png"/></Relationships>
</file>

<file path=ppt/slides/_rels/slide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4.xml"/><Relationship Id="rId3" Type="http://schemas.openxmlformats.org/officeDocument/2006/relationships/image" Target="../media/image48.png"/></Relationships>
</file>

<file path=ppt/slides/_rels/slide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5.xml"/></Relationships>
</file>

<file path=ppt/slides/_rels/slide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6.xml"/></Relationships>
</file>

<file path=ppt/slides/_rels/slide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7.xml"/></Relationships>
</file>

<file path=ppt/slides/_rels/slide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8.xml"/></Relationships>
</file>

<file path=ppt/slides/_rels/slide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9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0.xml"/><Relationship Id="rId3" Type="http://schemas.openxmlformats.org/officeDocument/2006/relationships/image" Target="../media/image51.png"/></Relationships>
</file>

<file path=ppt/slides/_rels/slide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1.xml"/><Relationship Id="rId3" Type="http://schemas.openxmlformats.org/officeDocument/2006/relationships/image" Target="../media/image48.png"/></Relationships>
</file>

<file path=ppt/slides/_rels/slide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2.xml"/><Relationship Id="rId3" Type="http://schemas.openxmlformats.org/officeDocument/2006/relationships/image" Target="../media/image48.png"/></Relationships>
</file>

<file path=ppt/slides/_rels/slide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3.xml"/><Relationship Id="rId3" Type="http://schemas.openxmlformats.org/officeDocument/2006/relationships/image" Target="../media/image48.png"/></Relationships>
</file>

<file path=ppt/slides/_rels/slide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4.xml"/><Relationship Id="rId3" Type="http://schemas.openxmlformats.org/officeDocument/2006/relationships/image" Target="../media/image48.png"/><Relationship Id="rId4" Type="http://schemas.openxmlformats.org/officeDocument/2006/relationships/image" Target="../media/image58.jpg"/></Relationships>
</file>

<file path=ppt/slides/_rels/slide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5.xml"/><Relationship Id="rId3" Type="http://schemas.openxmlformats.org/officeDocument/2006/relationships/image" Target="../media/image48.png"/><Relationship Id="rId4" Type="http://schemas.openxmlformats.org/officeDocument/2006/relationships/image" Target="../media/image53.jpg"/></Relationships>
</file>

<file path=ppt/slides/_rels/slide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6.xml"/><Relationship Id="rId3" Type="http://schemas.openxmlformats.org/officeDocument/2006/relationships/image" Target="../media/image48.png"/></Relationships>
</file>

<file path=ppt/slides/_rels/slide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7.xml"/><Relationship Id="rId3" Type="http://schemas.openxmlformats.org/officeDocument/2006/relationships/image" Target="../media/image48.png"/></Relationships>
</file>

<file path=ppt/slides/_rels/slide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8.xml"/></Relationships>
</file>

<file path=ppt/slides/_rels/slide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9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0.xml"/><Relationship Id="rId3" Type="http://schemas.openxmlformats.org/officeDocument/2006/relationships/image" Target="../media/image51.png"/></Relationships>
</file>

<file path=ppt/slides/_rels/slide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1.xml"/><Relationship Id="rId3" Type="http://schemas.openxmlformats.org/officeDocument/2006/relationships/image" Target="../media/image48.png"/></Relationships>
</file>

<file path=ppt/slides/_rels/slide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2.xml"/><Relationship Id="rId3" Type="http://schemas.openxmlformats.org/officeDocument/2006/relationships/image" Target="../media/image48.png"/></Relationships>
</file>

<file path=ppt/slides/_rels/slide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3.xml"/><Relationship Id="rId3" Type="http://schemas.openxmlformats.org/officeDocument/2006/relationships/image" Target="../media/image48.png"/></Relationships>
</file>

<file path=ppt/slides/_rels/slide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4.xml"/><Relationship Id="rId3" Type="http://schemas.openxmlformats.org/officeDocument/2006/relationships/image" Target="../media/image48.png"/></Relationships>
</file>

<file path=ppt/slides/_rels/slide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5.xml"/><Relationship Id="rId3" Type="http://schemas.openxmlformats.org/officeDocument/2006/relationships/image" Target="../media/image48.png"/></Relationships>
</file>

<file path=ppt/slides/_rels/slide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6.xml"/><Relationship Id="rId3" Type="http://schemas.openxmlformats.org/officeDocument/2006/relationships/image" Target="../media/image48.png"/></Relationships>
</file>

<file path=ppt/slides/_rels/slide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7.xml"/></Relationships>
</file>

<file path=ppt/slides/_rels/slide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8.xml"/></Relationships>
</file>

<file path=ppt/slides/_rels/slide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9.xml"/><Relationship Id="rId3" Type="http://schemas.openxmlformats.org/officeDocument/2006/relationships/image" Target="../media/image51.png"/><Relationship Id="rId4" Type="http://schemas.openxmlformats.org/officeDocument/2006/relationships/hyperlink" Target="https://discord.com/invite/eUrT2UFeS6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0.xml"/><Relationship Id="rId3" Type="http://schemas.openxmlformats.org/officeDocument/2006/relationships/image" Target="../media/image48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1.xml"/><Relationship Id="rId3" Type="http://schemas.openxmlformats.org/officeDocument/2006/relationships/image" Target="../media/image48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2.xml"/><Relationship Id="rId3" Type="http://schemas.openxmlformats.org/officeDocument/2006/relationships/image" Target="../media/image49.png"/></Relationships>
</file>

<file path=ppt/slides/_rels/slide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3.xml"/><Relationship Id="rId3" Type="http://schemas.openxmlformats.org/officeDocument/2006/relationships/image" Target="../media/image49.png"/></Relationships>
</file>

<file path=ppt/slides/_rels/slide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4.xml"/><Relationship Id="rId3" Type="http://schemas.openxmlformats.org/officeDocument/2006/relationships/image" Target="../media/image49.png"/></Relationships>
</file>

<file path=ppt/slides/_rels/slide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5.xml"/><Relationship Id="rId3" Type="http://schemas.openxmlformats.org/officeDocument/2006/relationships/image" Target="../media/image56.png"/><Relationship Id="rId4" Type="http://schemas.openxmlformats.org/officeDocument/2006/relationships/hyperlink" Target="https://discord.com/invite/eUrT2UFeS6" TargetMode="External"/></Relationships>
</file>

<file path=ppt/slides/_rels/slide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6.xml"/><Relationship Id="rId3" Type="http://schemas.openxmlformats.org/officeDocument/2006/relationships/image" Target="../media/image56.png"/></Relationships>
</file>

<file path=ppt/slides/_rels/slide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7.xml"/><Relationship Id="rId3" Type="http://schemas.openxmlformats.org/officeDocument/2006/relationships/image" Target="../media/image49.png"/></Relationships>
</file>

<file path=ppt/slides/_rels/slide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8.xml"/><Relationship Id="rId3" Type="http://schemas.openxmlformats.org/officeDocument/2006/relationships/image" Target="../media/image49.png"/></Relationships>
</file>

<file path=ppt/slides/_rels/slide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9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0.xml"/><Relationship Id="rId3" Type="http://schemas.openxmlformats.org/officeDocument/2006/relationships/image" Target="../media/image49.png"/></Relationships>
</file>

<file path=ppt/slides/_rels/slide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1.xml"/><Relationship Id="rId3" Type="http://schemas.openxmlformats.org/officeDocument/2006/relationships/image" Target="../media/image49.png"/></Relationships>
</file>

<file path=ppt/slides/_rels/slide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2.xml"/><Relationship Id="rId3" Type="http://schemas.openxmlformats.org/officeDocument/2006/relationships/image" Target="../media/image49.png"/></Relationships>
</file>

<file path=ppt/slides/_rels/slide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3.xml"/><Relationship Id="rId3" Type="http://schemas.openxmlformats.org/officeDocument/2006/relationships/image" Target="../media/image49.png"/></Relationships>
</file>

<file path=ppt/slides/_rels/slide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4.xml"/><Relationship Id="rId3" Type="http://schemas.openxmlformats.org/officeDocument/2006/relationships/image" Target="../media/image49.png"/></Relationships>
</file>

<file path=ppt/slides/_rels/slide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5.xml"/><Relationship Id="rId3" Type="http://schemas.openxmlformats.org/officeDocument/2006/relationships/image" Target="../media/image49.png"/></Relationships>
</file>

<file path=ppt/slides/_rels/slide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6.xml"/><Relationship Id="rId3" Type="http://schemas.openxmlformats.org/officeDocument/2006/relationships/image" Target="../media/image49.png"/></Relationships>
</file>

<file path=ppt/slides/_rels/slide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7.xml"/><Relationship Id="rId3" Type="http://schemas.openxmlformats.org/officeDocument/2006/relationships/image" Target="../media/image49.png"/></Relationships>
</file>

<file path=ppt/slides/_rels/slide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8.xml"/><Relationship Id="rId3" Type="http://schemas.openxmlformats.org/officeDocument/2006/relationships/image" Target="../media/image56.png"/></Relationships>
</file>

<file path=ppt/slides/_rels/slide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9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0.xml"/><Relationship Id="rId3" Type="http://schemas.openxmlformats.org/officeDocument/2006/relationships/image" Target="../media/image49.png"/></Relationships>
</file>

<file path=ppt/slides/_rels/slide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1.xml"/><Relationship Id="rId3" Type="http://schemas.openxmlformats.org/officeDocument/2006/relationships/image" Target="../media/image49.png"/></Relationships>
</file>

<file path=ppt/slides/_rels/slide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2.xml"/><Relationship Id="rId3" Type="http://schemas.openxmlformats.org/officeDocument/2006/relationships/image" Target="../media/image49.png"/><Relationship Id="rId4" Type="http://schemas.openxmlformats.org/officeDocument/2006/relationships/image" Target="../media/image60.jpg"/></Relationships>
</file>

<file path=ppt/slides/_rels/slide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3.xml"/><Relationship Id="rId3" Type="http://schemas.openxmlformats.org/officeDocument/2006/relationships/image" Target="../media/image49.png"/><Relationship Id="rId4" Type="http://schemas.openxmlformats.org/officeDocument/2006/relationships/image" Target="../media/image55.jpg"/></Relationships>
</file>

<file path=ppt/slides/_rels/slide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4.xml"/><Relationship Id="rId3" Type="http://schemas.openxmlformats.org/officeDocument/2006/relationships/image" Target="../media/image49.png"/></Relationships>
</file>

<file path=ppt/slides/_rels/slide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5.xml"/><Relationship Id="rId3" Type="http://schemas.openxmlformats.org/officeDocument/2006/relationships/image" Target="../media/image49.png"/></Relationships>
</file>

<file path=ppt/slides/_rels/slide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6.xml"/><Relationship Id="rId3" Type="http://schemas.openxmlformats.org/officeDocument/2006/relationships/image" Target="../media/image56.png"/></Relationships>
</file>

<file path=ppt/slides/_rels/slide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7.xml"/><Relationship Id="rId3" Type="http://schemas.openxmlformats.org/officeDocument/2006/relationships/image" Target="../media/image49.png"/></Relationships>
</file>

<file path=ppt/slides/_rels/slide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8.xml"/><Relationship Id="rId3" Type="http://schemas.openxmlformats.org/officeDocument/2006/relationships/image" Target="../media/image49.png"/></Relationships>
</file>

<file path=ppt/slides/_rels/slide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9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0.xml"/><Relationship Id="rId3" Type="http://schemas.openxmlformats.org/officeDocument/2006/relationships/image" Target="../media/image49.png"/></Relationships>
</file>

<file path=ppt/slides/_rels/slide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1.xml"/><Relationship Id="rId3" Type="http://schemas.openxmlformats.org/officeDocument/2006/relationships/image" Target="../media/image49.png"/></Relationships>
</file>

<file path=ppt/slides/_rels/slide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2.xml"/><Relationship Id="rId3" Type="http://schemas.openxmlformats.org/officeDocument/2006/relationships/image" Target="../media/image49.png"/></Relationships>
</file>

<file path=ppt/slides/_rels/slide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3.xml"/><Relationship Id="rId3" Type="http://schemas.openxmlformats.org/officeDocument/2006/relationships/image" Target="../media/image49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4.xml"/><Relationship Id="rId3" Type="http://schemas.openxmlformats.org/officeDocument/2006/relationships/image" Target="../media/image49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5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6.xml"/><Relationship Id="rId3" Type="http://schemas.openxmlformats.org/officeDocument/2006/relationships/image" Target="../media/image47.png"/></Relationships>
</file>

<file path=ppt/slides/_rels/slide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7.xml"/><Relationship Id="rId3" Type="http://schemas.openxmlformats.org/officeDocument/2006/relationships/image" Target="../media/image47.png"/></Relationships>
</file>

<file path=ppt/slides/_rels/slide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8.xml"/><Relationship Id="rId3" Type="http://schemas.openxmlformats.org/officeDocument/2006/relationships/image" Target="../media/image47.png"/></Relationships>
</file>

<file path=ppt/slides/_rels/slide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9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0.xml"/></Relationships>
</file>

<file path=ppt/slides/_rels/slide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1.xml"/></Relationships>
</file>

<file path=ppt/slides/_rels/slide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2.xml"/></Relationships>
</file>

<file path=ppt/slides/_rels/slide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3.xml"/></Relationships>
</file>

<file path=ppt/slides/_rels/slide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4.xml"/></Relationships>
</file>

<file path=ppt/slides/_rels/slide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5.xml"/><Relationship Id="rId3" Type="http://schemas.openxmlformats.org/officeDocument/2006/relationships/image" Target="../media/image45.png"/></Relationships>
</file>

<file path=ppt/slides/_rels/slide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6.xml"/><Relationship Id="rId3" Type="http://schemas.openxmlformats.org/officeDocument/2006/relationships/image" Target="../media/image47.png"/></Relationships>
</file>

<file path=ppt/slides/_rels/slide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7.xml"/><Relationship Id="rId3" Type="http://schemas.openxmlformats.org/officeDocument/2006/relationships/image" Target="../media/image47.png"/></Relationships>
</file>

<file path=ppt/slides/_rels/slide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8.xml"/><Relationship Id="rId3" Type="http://schemas.openxmlformats.org/officeDocument/2006/relationships/image" Target="../media/image47.png"/></Relationships>
</file>

<file path=ppt/slides/_rels/slide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9.xml"/><Relationship Id="rId3" Type="http://schemas.openxmlformats.org/officeDocument/2006/relationships/image" Target="../media/image47.png"/><Relationship Id="rId4" Type="http://schemas.openxmlformats.org/officeDocument/2006/relationships/image" Target="../media/image5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0.xml"/><Relationship Id="rId3" Type="http://schemas.openxmlformats.org/officeDocument/2006/relationships/image" Target="../media/image47.png"/><Relationship Id="rId4" Type="http://schemas.openxmlformats.org/officeDocument/2006/relationships/image" Target="../media/image59.jpg"/></Relationships>
</file>

<file path=ppt/slides/_rels/slide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1.xml"/><Relationship Id="rId3" Type="http://schemas.openxmlformats.org/officeDocument/2006/relationships/image" Target="../media/image47.png"/></Relationships>
</file>

<file path=ppt/slides/_rels/slide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2.xml"/><Relationship Id="rId3" Type="http://schemas.openxmlformats.org/officeDocument/2006/relationships/image" Target="../media/image47.png"/></Relationships>
</file>

<file path=ppt/slides/_rels/slide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3.xml"/></Relationships>
</file>

<file path=ppt/slides/_rels/slide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4.xml"/></Relationships>
</file>

<file path=ppt/slides/_rels/slide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5.xml"/><Relationship Id="rId3" Type="http://schemas.openxmlformats.org/officeDocument/2006/relationships/image" Target="../media/image45.png"/></Relationships>
</file>

<file path=ppt/slides/_rels/slide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6.xml"/><Relationship Id="rId3" Type="http://schemas.openxmlformats.org/officeDocument/2006/relationships/image" Target="../media/image47.png"/></Relationships>
</file>

<file path=ppt/slides/_rels/slide4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7.xml"/><Relationship Id="rId3" Type="http://schemas.openxmlformats.org/officeDocument/2006/relationships/image" Target="../media/image47.png"/></Relationships>
</file>

<file path=ppt/slides/_rels/slide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8.xml"/><Relationship Id="rId3" Type="http://schemas.openxmlformats.org/officeDocument/2006/relationships/image" Target="../media/image47.png"/></Relationships>
</file>

<file path=ppt/slides/_rels/slide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9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0.xml"/><Relationship Id="rId3" Type="http://schemas.openxmlformats.org/officeDocument/2006/relationships/image" Target="../media/image47.png"/></Relationships>
</file>

<file path=ppt/slides/_rels/slide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1.xml"/><Relationship Id="rId3" Type="http://schemas.openxmlformats.org/officeDocument/2006/relationships/image" Target="../media/image47.png"/></Relationships>
</file>

<file path=ppt/slides/_rels/slide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2.xml"/></Relationships>
</file>

<file path=ppt/slides/_rels/slide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3.xml"/></Relationships>
</file>

<file path=ppt/slides/_rels/slide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4.xml"/><Relationship Id="rId3" Type="http://schemas.openxmlformats.org/officeDocument/2006/relationships/image" Target="../media/image45.png"/><Relationship Id="rId4" Type="http://schemas.openxmlformats.org/officeDocument/2006/relationships/hyperlink" Target="https://discord.com/invite/eUrT2UFeS6" TargetMode="External"/></Relationships>
</file>

<file path=ppt/slides/_rels/slide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5.xml"/><Relationship Id="rId3" Type="http://schemas.openxmlformats.org/officeDocument/2006/relationships/image" Target="../media/image47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6.xml"/><Relationship Id="rId3" Type="http://schemas.openxmlformats.org/officeDocument/2006/relationships/image" Target="../media/image47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7.xml"/><Relationship Id="rId3" Type="http://schemas.openxmlformats.org/officeDocument/2006/relationships/image" Target="../media/image2.png"/></Relationships>
</file>

<file path=ppt/slides/_rels/slide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8.xml"/><Relationship Id="rId3" Type="http://schemas.openxmlformats.org/officeDocument/2006/relationships/image" Target="../media/image2.png"/></Relationships>
</file>

<file path=ppt/slides/_rels/slide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9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/Relationships>
</file>

<file path=ppt/slides/_rels/slide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0.xml"/><Relationship Id="rId3" Type="http://schemas.openxmlformats.org/officeDocument/2006/relationships/image" Target="../media/image57.png"/><Relationship Id="rId4" Type="http://schemas.openxmlformats.org/officeDocument/2006/relationships/hyperlink" Target="https://discord.com/invite/eUrT2UFeS6" TargetMode="External"/></Relationships>
</file>

<file path=ppt/slides/_rels/slide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1.xml"/><Relationship Id="rId3" Type="http://schemas.openxmlformats.org/officeDocument/2006/relationships/image" Target="../media/image57.png"/></Relationships>
</file>

<file path=ppt/slides/_rels/slide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2.xml"/><Relationship Id="rId3" Type="http://schemas.openxmlformats.org/officeDocument/2006/relationships/image" Target="../media/image2.png"/></Relationships>
</file>

<file path=ppt/slides/_rels/slide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3.xml"/><Relationship Id="rId3" Type="http://schemas.openxmlformats.org/officeDocument/2006/relationships/image" Target="../media/image2.png"/></Relationships>
</file>

<file path=ppt/slides/_rels/slide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4.xml"/><Relationship Id="rId3" Type="http://schemas.openxmlformats.org/officeDocument/2006/relationships/image" Target="../media/image2.png"/></Relationships>
</file>

<file path=ppt/slides/_rels/slide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5.xml"/><Relationship Id="rId3" Type="http://schemas.openxmlformats.org/officeDocument/2006/relationships/image" Target="../media/image2.png"/></Relationships>
</file>

<file path=ppt/slides/_rels/slide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6.xml"/><Relationship Id="rId3" Type="http://schemas.openxmlformats.org/officeDocument/2006/relationships/image" Target="../media/image2.png"/></Relationships>
</file>

<file path=ppt/slides/_rels/slide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7.xml"/><Relationship Id="rId3" Type="http://schemas.openxmlformats.org/officeDocument/2006/relationships/image" Target="../media/image2.png"/></Relationships>
</file>

<file path=ppt/slides/_rels/slide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8.xml"/><Relationship Id="rId3" Type="http://schemas.openxmlformats.org/officeDocument/2006/relationships/image" Target="../media/image2.png"/></Relationships>
</file>

<file path=ppt/slides/_rels/slide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9.xml"/><Relationship Id="rId3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0.xml"/><Relationship Id="rId3" Type="http://schemas.openxmlformats.org/officeDocument/2006/relationships/image" Target="../media/image2.png"/></Relationships>
</file>

<file path=ppt/slides/_rels/slide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1.xml"/><Relationship Id="rId3" Type="http://schemas.openxmlformats.org/officeDocument/2006/relationships/image" Target="../media/image2.png"/></Relationships>
</file>

<file path=ppt/slides/_rels/slide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2.xml"/><Relationship Id="rId3" Type="http://schemas.openxmlformats.org/officeDocument/2006/relationships/image" Target="../media/image2.png"/></Relationships>
</file>

<file path=ppt/slides/_rels/slide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3.xml"/><Relationship Id="rId3" Type="http://schemas.openxmlformats.org/officeDocument/2006/relationships/image" Target="../media/image57.png"/></Relationships>
</file>

<file path=ppt/slides/_rels/slide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4.xml"/><Relationship Id="rId3" Type="http://schemas.openxmlformats.org/officeDocument/2006/relationships/image" Target="../media/image2.png"/></Relationships>
</file>

<file path=ppt/slides/_rels/slide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5.xml"/><Relationship Id="rId3" Type="http://schemas.openxmlformats.org/officeDocument/2006/relationships/image" Target="../media/image2.png"/></Relationships>
</file>

<file path=ppt/slides/_rels/slide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6.xml"/><Relationship Id="rId3" Type="http://schemas.openxmlformats.org/officeDocument/2006/relationships/image" Target="../media/image2.png"/></Relationships>
</file>

<file path=ppt/slides/_rels/slide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7.xml"/><Relationship Id="rId3" Type="http://schemas.openxmlformats.org/officeDocument/2006/relationships/image" Target="../media/image2.png"/><Relationship Id="rId4" Type="http://schemas.openxmlformats.org/officeDocument/2006/relationships/image" Target="../media/image62.jpg"/></Relationships>
</file>

<file path=ppt/slides/_rels/slide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8.xml"/><Relationship Id="rId3" Type="http://schemas.openxmlformats.org/officeDocument/2006/relationships/image" Target="../media/image2.png"/><Relationship Id="rId4" Type="http://schemas.openxmlformats.org/officeDocument/2006/relationships/hyperlink" Target="https://docs.oracle.com/javase/7/docs/api/java/lang/String.html" TargetMode="External"/><Relationship Id="rId5" Type="http://schemas.openxmlformats.org/officeDocument/2006/relationships/image" Target="../media/image61.jpg"/></Relationships>
</file>

<file path=ppt/slides/_rels/slide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9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/Relationships>
</file>

<file path=ppt/slides/_rels/slide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0.xml"/><Relationship Id="rId3" Type="http://schemas.openxmlformats.org/officeDocument/2006/relationships/image" Target="../media/image2.png"/></Relationships>
</file>

<file path=ppt/slides/_rels/slide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1.xml"/><Relationship Id="rId3" Type="http://schemas.openxmlformats.org/officeDocument/2006/relationships/image" Target="../media/image57.png"/></Relationships>
</file>

<file path=ppt/slides/_rels/slide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2.xml"/><Relationship Id="rId3" Type="http://schemas.openxmlformats.org/officeDocument/2006/relationships/image" Target="../media/image2.png"/></Relationships>
</file>

<file path=ppt/slides/_rels/slide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3.xml"/><Relationship Id="rId3" Type="http://schemas.openxmlformats.org/officeDocument/2006/relationships/image" Target="../media/image2.png"/></Relationships>
</file>

<file path=ppt/slides/_rels/slide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4.xml"/><Relationship Id="rId3" Type="http://schemas.openxmlformats.org/officeDocument/2006/relationships/image" Target="../media/image2.png"/></Relationships>
</file>

<file path=ppt/slides/_rels/slide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5.xml"/><Relationship Id="rId3" Type="http://schemas.openxmlformats.org/officeDocument/2006/relationships/image" Target="../media/image2.png"/></Relationships>
</file>

<file path=ppt/slides/_rels/slide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6.xml"/><Relationship Id="rId3" Type="http://schemas.openxmlformats.org/officeDocument/2006/relationships/image" Target="../media/image2.png"/></Relationships>
</file>

<file path=ppt/slides/_rels/slide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7.xml"/><Relationship Id="rId3" Type="http://schemas.openxmlformats.org/officeDocument/2006/relationships/image" Target="../media/image2.png"/></Relationships>
</file>

<file path=ppt/slides/_rels/slide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8.xml"/><Relationship Id="rId3" Type="http://schemas.openxmlformats.org/officeDocument/2006/relationships/image" Target="../media/image2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9.xml"/><Relationship Id="rId3" Type="http://schemas.openxmlformats.org/officeDocument/2006/relationships/image" Target="../media/image2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Relationship Id="rId4" Type="http://schemas.openxmlformats.org/officeDocument/2006/relationships/image" Target="../media/image20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.png"/><Relationship Id="rId4" Type="http://schemas.openxmlformats.org/officeDocument/2006/relationships/hyperlink" Target="https://discord.com/invite/eUrT2UFeS6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8.png"/><Relationship Id="rId4" Type="http://schemas.openxmlformats.org/officeDocument/2006/relationships/hyperlink" Target="https://discord.com/invite/eUrT2UFeS6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.png"/><Relationship Id="rId4" Type="http://schemas.openxmlformats.org/officeDocument/2006/relationships/hyperlink" Target="https://discord.com/invite/eUrT2UFeS6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png"/><Relationship Id="rId4" Type="http://schemas.openxmlformats.org/officeDocument/2006/relationships/hyperlink" Target="https://www.casadocodigo.com.br/products/livro-oo-conceitos" TargetMode="External"/><Relationship Id="rId5" Type="http://schemas.openxmlformats.org/officeDocument/2006/relationships/hyperlink" Target="https://docs.oracle.com/javase/tutorial/java/javaOO/methods.html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.png"/><Relationship Id="rId4" Type="http://schemas.openxmlformats.org/officeDocument/2006/relationships/hyperlink" Target="https://docs.oracle.com/javase/tutorial/java/javaOO/returnvalue.html" TargetMode="External"/><Relationship Id="rId5" Type="http://schemas.openxmlformats.org/officeDocument/2006/relationships/hyperlink" Target="https://docs.oracle.com/javase/tutorial/java/javaOO/arguments.html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7.png"/><Relationship Id="rId4" Type="http://schemas.openxmlformats.org/officeDocument/2006/relationships/hyperlink" Target="https://discord.com/invite/eUrT2UFeS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Thiago Leite e Carvalho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Engenheiro de Software, Professor, Escritor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2"/>
          <p:cNvSpPr txBox="1"/>
          <p:nvPr>
            <p:ph idx="1" type="subTitle"/>
          </p:nvPr>
        </p:nvSpPr>
        <p:spPr>
          <a:xfrm>
            <a:off x="311700" y="19051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</a:t>
            </a: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00" y="30236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6f630a1ee_3_7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6" name="Google Shape;126;g126f630a1ee_3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26f630a1ee_3_7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126f630a1ee_3_73"/>
          <p:cNvSpPr txBox="1"/>
          <p:nvPr/>
        </p:nvSpPr>
        <p:spPr>
          <a:xfrm>
            <a:off x="354275" y="953500"/>
            <a:ext cx="8478000" cy="4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tipo de dado ou "void" // nao retorna nada só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 ficar den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2e935a282d_16_75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972" name="Google Shape;972;g12e935a282d_16_7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12e935a282d_16_75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12e935a282d_16_75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2e935a282d_16_75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980" name="Google Shape;980;g12e935a282d_16_7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12e935a282d_16_75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12e935a282d_16_75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2e935a282d_16_764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8" name="Google Shape;988;g12e935a282d_16_764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9" name="Google Shape;989;g12e935a282d_16_764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0" name="Google Shape;990;g12e935a282d_16_76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g12e935a282d_16_764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g12e935a282d_16_76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3" name="Google Shape;993;g12e935a282d_16_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g12e935a282d_16_76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12e935a282d_16_764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6" name="Google Shape;996;g12e935a282d_16_764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2e935a282d_16_77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02" name="Google Shape;1002;g12e935a282d_16_7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12e935a282d_16_777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g12e935a282d_16_77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2e935a282d_16_78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0" name="Google Shape;1010;g12e935a282d_16_7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g12e935a282d_16_78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g12e935a282d_16_78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2e935a282d_16_79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8" name="Google Shape;1018;g12e935a282d_16_7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g12e935a282d_16_79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g12e935a282d_16_79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g12e935a282d_16_791"/>
          <p:cNvSpPr txBox="1"/>
          <p:nvPr/>
        </p:nvSpPr>
        <p:spPr>
          <a:xfrm>
            <a:off x="30192" y="2343149"/>
            <a:ext cx="478119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1022" name="Google Shape;1022;g12e935a282d_16_791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1023" name="Google Shape;1023;g12e935a282d_16_791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1024" name="Google Shape;1024;g12e935a282d_16_791"/>
          <p:cNvSpPr txBox="1"/>
          <p:nvPr/>
        </p:nvSpPr>
        <p:spPr>
          <a:xfrm>
            <a:off x="30192" y="3270489"/>
            <a:ext cx="595654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</a:t>
            </a:r>
            <a:endParaRPr/>
          </a:p>
        </p:txBody>
      </p:sp>
      <p:sp>
        <p:nvSpPr>
          <p:cNvPr id="1025" name="Google Shape;1025;g12e935a282d_16_791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1026" name="Google Shape;1026;g12e935a282d_16_791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1027" name="Google Shape;1027;g12e935a282d_16_791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1028" name="Google Shape;1028;g12e935a282d_16_791"/>
          <p:cNvSpPr txBox="1"/>
          <p:nvPr/>
        </p:nvSpPr>
        <p:spPr>
          <a:xfrm>
            <a:off x="30191" y="4672281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2e935a282d_16_80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4" name="Google Shape;1034;g12e935a282d_16_8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12e935a282d_16_80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g12e935a282d_16_80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/>
          </a:p>
        </p:txBody>
      </p:sp>
      <p:pic>
        <p:nvPicPr>
          <p:cNvPr descr="Tabela&#10;&#10;Descrição gerada automaticamente" id="1037" name="Google Shape;1037;g12e935a282d_16_8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466" y="1796128"/>
            <a:ext cx="6129067" cy="316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2e935a282d_16_81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43" name="Google Shape;1043;g12e935a282d_16_8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12e935a282d_16_81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12e935a282d_16_81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1046" name="Google Shape;1046;g12e935a282d_16_8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758" y="1961286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2e935a282d_16_82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52" name="Google Shape;1052;g12e935a282d_16_8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12e935a282d_16_82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12e935a282d_16_82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2e935a282d_16_82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060" name="Google Shape;1060;g12e935a282d_16_8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12e935a282d_16_8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12e935a282d_16_82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e935a282d_16_0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Thiago Leite e Carvalho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Engenheiro de Software, Professor, Escritor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g12e935a282d_16_0"/>
          <p:cNvSpPr txBox="1"/>
          <p:nvPr>
            <p:ph idx="1" type="subTitle"/>
          </p:nvPr>
        </p:nvSpPr>
        <p:spPr>
          <a:xfrm>
            <a:off x="311700" y="19051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</a:t>
            </a: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/>
          </a:p>
        </p:txBody>
      </p:sp>
      <p:sp>
        <p:nvSpPr>
          <p:cNvPr id="135" name="Google Shape;135;g12e935a282d_16_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12e935a282d_16_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12e935a282d_16_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12e935a282d_1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00" y="30236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2e935a282d_16_836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8" name="Google Shape;1068;g12e935a282d_16_836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9" name="Google Shape;1069;g12e935a282d_16_836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0" name="Google Shape;1070;g12e935a282d_16_836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12e935a282d_16_836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12e935a282d_16_836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3" name="Google Shape;1073;g12e935a282d_16_8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12e935a282d_16_836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g12e935a282d_16_836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6" name="Google Shape;1076;g12e935a282d_16_836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2e935a282d_16_84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82" name="Google Shape;1082;g12e935a282d_16_8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g12e935a282d_16_849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1084" name="Google Shape;1084;g12e935a282d_16_84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2e935a282d_16_85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1090" name="Google Shape;1090;g12e935a282d_16_8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g12e935a282d_16_8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12e935a282d_16_85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2e935a282d_16_86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1098" name="Google Shape;1098;g12e935a282d_16_8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g12e935a282d_16_86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g12e935a282d_16_86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2e935a282d_16_87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1106" name="Google Shape;1106;g12e935a282d_16_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12e935a282d_16_87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g12e935a282d_16_87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2e935a282d_16_87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14" name="Google Shape;1114;g12e935a282d_16_8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g12e935a282d_16_87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g12e935a282d_16_87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setIdade(...)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return 2.36; 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2e935a282d_16_88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122" name="Google Shape;1122;g12e935a282d_16_8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g12e935a282d_16_88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g12e935a282d_16_88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12e935a282d_16_89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30" name="Google Shape;1130;g12e935a282d_16_8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g12e935a282d_16_89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g12e935a282d_16_89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2e935a282d_16_89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38" name="Google Shape;1138;g12e935a282d_16_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g12e935a282d_16_89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g12e935a282d_16_89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2e935a282d_16_90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46" name="Google Shape;1146;g12e935a282d_16_9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g12e935a282d_16_905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g12e935a282d_16_90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e935a282d_16_10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Thiago Leite e Carvalho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Engenheiro de Software, Professor, Escritor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g12e935a282d_16_10"/>
          <p:cNvSpPr txBox="1"/>
          <p:nvPr>
            <p:ph idx="1" type="subTitle"/>
          </p:nvPr>
        </p:nvSpPr>
        <p:spPr>
          <a:xfrm>
            <a:off x="311700" y="19051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</a:t>
            </a: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/>
          </a:p>
        </p:txBody>
      </p:sp>
      <p:sp>
        <p:nvSpPr>
          <p:cNvPr id="145" name="Google Shape;145;g12e935a282d_16_1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12e935a282d_16_1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2e935a282d_16_1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12e935a282d_16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00" y="30236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2e935a282d_16_9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54" name="Google Shape;1154;g12e935a282d_16_9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g12e935a282d_16_912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1156" name="Google Shape;1156;g12e935a282d_16_9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g12e935a282d_16_912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12e935a282d_16_912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g12e935a282d_16_912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g12e935a282d_16_912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g12e935a282d_16_912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2e935a282d_16_924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67" name="Google Shape;1167;g12e935a282d_16_9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g12e935a282d_16_924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g12e935a282d_16_9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2e935a282d_16_931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5" name="Google Shape;1175;g12e935a282d_16_931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6" name="Google Shape;1176;g12e935a282d_16_931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7" name="Google Shape;1177;g12e935a282d_16_931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g12e935a282d_16_931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g12e935a282d_16_931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0" name="Google Shape;1180;g12e935a282d_16_9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g12e935a282d_16_931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12e935a282d_16_931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3" name="Google Shape;1183;g12e935a282d_16_931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2e935a282d_16_94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89" name="Google Shape;1189;g12e935a282d_16_9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g12e935a282d_16_944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g12e935a282d_16_94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2e935a282d_16_951"/>
          <p:cNvSpPr txBox="1"/>
          <p:nvPr>
            <p:ph idx="1" type="subTitle"/>
          </p:nvPr>
        </p:nvSpPr>
        <p:spPr>
          <a:xfrm>
            <a:off x="332988" y="3181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7" name="Google Shape;1197;g12e935a282d_16_9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g12e935a282d_16_95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g12e935a282d_16_95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g12e935a282d_16_951"/>
          <p:cNvSpPr txBox="1"/>
          <p:nvPr/>
        </p:nvSpPr>
        <p:spPr>
          <a:xfrm>
            <a:off x="1060925" y="369312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g12e935a282d_16_951"/>
          <p:cNvSpPr txBox="1"/>
          <p:nvPr/>
        </p:nvSpPr>
        <p:spPr>
          <a:xfrm>
            <a:off x="792350" y="3612525"/>
            <a:ext cx="733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Ou seja, é método  que é responsável por realmente fazer a aplicação funcionar. É nele que iremos definir os códigos que irão manipular os dados. Como dito, um método deve ser chamado para executar, pois não funciona sozinho. Esta chamada é através de uma classe ou objetos.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2e935a282d_16_96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07" name="Google Shape;1207;g12e935a282d_16_9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g12e935a282d_16_96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g12e935a282d_16_96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g12e935a282d_16_960"/>
          <p:cNvSpPr txBox="1"/>
          <p:nvPr/>
        </p:nvSpPr>
        <p:spPr>
          <a:xfrm>
            <a:off x="817625" y="339815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criação de um método deve seguir o seu padrão de definição. A regra acima determina o que um método deve ter minimamente e o qué opcional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Neste caso, &lt;??&gt; indicam a opcionalidade.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retorno, nome , os parêntes () e o corpo são obrigatórios.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2e935a282d_16_96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16" name="Google Shape;1216;g12e935a282d_16_9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g12e935a282d_16_96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g12e935a282d_16_968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tipo de dado ou "void" // nao retorna nada só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2e935a282d_16_97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24" name="Google Shape;1224;g12e935a282d_16_9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g12e935a282d_16_97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g12e935a282d_16_975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g12e935a282d_16_975"/>
          <p:cNvSpPr txBox="1"/>
          <p:nvPr/>
        </p:nvSpPr>
        <p:spPr>
          <a:xfrm>
            <a:off x="443175" y="1060925"/>
            <a:ext cx="82056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V</a:t>
            </a:r>
            <a:r>
              <a:rPr lang="en-US" sz="1300">
                <a:solidFill>
                  <a:schemeClr val="dk1"/>
                </a:solidFill>
              </a:rPr>
              <a:t>: são as visibilidades. Assim como as variáveis, os métodos tb podem definir as visibilidades.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T: se é concreto ou abstrato. Este conceito é mais fácil de explorar em um curso de OO. Aqui vamos sempre utilizar métodos concretos.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M: se é estatico, não estático ou final. Este conceito é mais fácil de explorar em um curso de OO. Aqui vamos sempre utilizar métodos estaticos.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R</a:t>
            </a:r>
            <a:r>
              <a:rPr lang="en-US" sz="1300">
                <a:solidFill>
                  <a:schemeClr val="dk1"/>
                </a:solidFill>
              </a:rPr>
              <a:t>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073763"/>
                </a:solidFill>
              </a:rPr>
              <a:t>N</a:t>
            </a:r>
            <a:r>
              <a:rPr lang="en-US" sz="1200">
                <a:solidFill>
                  <a:srgbClr val="073763"/>
                </a:solidFill>
              </a:rPr>
              <a:t>: nome que é fornecido ao método//  padrao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P:</a:t>
            </a:r>
            <a:r>
              <a:rPr lang="en-US" sz="1300">
                <a:solidFill>
                  <a:schemeClr val="dk1"/>
                </a:solidFill>
              </a:rPr>
              <a:t> são os parâmetros que o método pode receber pra manipular e gerar novos valores.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E: Lista de exceções que pode lançar.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C:</a:t>
            </a:r>
            <a:r>
              <a:rPr lang="en-US" sz="1300">
                <a:solidFill>
                  <a:schemeClr val="dk1"/>
                </a:solidFill>
              </a:rPr>
              <a:t> códigos que pode possuir. Se não tiver código, termina com ";". 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É válido ressaltar que os itens sublinhados são digamos os mais "comuns de usar" e os que exploraremos neste curso.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Existe tb considerações sobre T e M. Existem alguma combinações entre estes que não são validas. Mais uma vez, em OO conseguimos explorar isso.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2e935a282d_16_98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33" name="Google Shape;1233;g12e935a282d_16_9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g12e935a282d_16_98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g12e935a282d_16_983"/>
          <p:cNvSpPr txBox="1"/>
          <p:nvPr/>
        </p:nvSpPr>
        <p:spPr>
          <a:xfrm>
            <a:off x="441025" y="897000"/>
            <a:ext cx="8478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Abaixo temos  alguns exemplos de métodos válidos e mais comuns, no que diz respeito à utilização das possibilidades apresentadas. Cada método terá sua necessidade e usará os itens de seu padrão de definição.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vazio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do metodo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parametros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 </a:t>
            </a:r>
            <a:r>
              <a:rPr lang="en-US" sz="1100">
                <a:solidFill>
                  <a:schemeClr val="dk1"/>
                </a:solidFill>
              </a:rPr>
              <a:t>forma que vamos utilizar neste curso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 = RETORNO, N = NOME, P = PARÂMETROS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2e935a282d_16_99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1" name="Google Shape;1241;g12e935a282d_16_9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g12e935a282d_16_9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g12e935a282d_16_990"/>
          <p:cNvSpPr txBox="1"/>
          <p:nvPr/>
        </p:nvSpPr>
        <p:spPr>
          <a:xfrm>
            <a:off x="191950" y="1026850"/>
            <a:ext cx="8640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1244" name="Google Shape;1244;g12e935a282d_16_990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1245" name="Google Shape;1245;g12e935a282d_16_990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1246" name="Google Shape;1246;g12e935a282d_16_990"/>
          <p:cNvSpPr txBox="1"/>
          <p:nvPr/>
        </p:nvSpPr>
        <p:spPr>
          <a:xfrm>
            <a:off x="-250175" y="3464462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1247" name="Google Shape;1247;g12e935a282d_16_990"/>
          <p:cNvSpPr txBox="1"/>
          <p:nvPr/>
        </p:nvSpPr>
        <p:spPr>
          <a:xfrm>
            <a:off x="-250167" y="4165480"/>
            <a:ext cx="880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g12e935a282d_16_990"/>
          <p:cNvSpPr txBox="1"/>
          <p:nvPr/>
        </p:nvSpPr>
        <p:spPr>
          <a:xfrm>
            <a:off x="2363700" y="3217738"/>
            <a:ext cx="22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</a:rPr>
              <a:t>Para chamar uma classe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1249" name="Google Shape;1249;g12e935a282d_16_990"/>
          <p:cNvSpPr txBox="1"/>
          <p:nvPr/>
        </p:nvSpPr>
        <p:spPr>
          <a:xfrm>
            <a:off x="1678700" y="3950738"/>
            <a:ext cx="20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Para chamar uma objeto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e935a282d_16_1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" name="Google Shape;154;g12e935a282d_16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2e935a282d_16_19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2e935a282d_16_1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2e935a282d_16_100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55" name="Google Shape;1255;g12e935a282d_16_10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g12e935a282d_16_100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g12e935a282d_16_1003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                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g12e935a282d_16_1003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1259" name="Google Shape;1259;g12e935a282d_16_1003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g12e935a282d_16_1003"/>
          <p:cNvSpPr txBox="1"/>
          <p:nvPr/>
        </p:nvSpPr>
        <p:spPr>
          <a:xfrm>
            <a:off x="1154322" y="2232702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1261" name="Google Shape;1261;g12e935a282d_16_1003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  <p:sp>
        <p:nvSpPr>
          <p:cNvPr id="1262" name="Google Shape;1262;g12e935a282d_16_1003"/>
          <p:cNvSpPr txBox="1"/>
          <p:nvPr/>
        </p:nvSpPr>
        <p:spPr>
          <a:xfrm>
            <a:off x="2010550" y="2028425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</a:t>
            </a:r>
            <a:r>
              <a:rPr b="1" lang="en-US"/>
              <a:t>ome() </a:t>
            </a:r>
            <a:r>
              <a:rPr lang="en-US"/>
              <a:t>     </a:t>
            </a:r>
            <a:r>
              <a:rPr lang="en-US"/>
              <a:t>Obs:  tb é uma assinatura, é uma lista vazia</a:t>
            </a:r>
            <a:r>
              <a:rPr b="1" lang="en-US"/>
              <a:t> 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2e935a282d_16_101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68" name="Google Shape;1268;g12e935a282d_16_10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g12e935a282d_16_101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g12e935a282d_16_1015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g12e935a282d_16_1015"/>
          <p:cNvSpPr txBox="1"/>
          <p:nvPr/>
        </p:nvSpPr>
        <p:spPr>
          <a:xfrm>
            <a:off x="752075" y="2048550"/>
            <a:ext cx="733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Os construtores criam objetos a partir de classes. O destrutores auxiliam na destruição de objetos. </a:t>
            </a:r>
            <a:endParaRPr/>
          </a:p>
        </p:txBody>
      </p:sp>
      <p:sp>
        <p:nvSpPr>
          <p:cNvPr id="1272" name="Google Shape;1272;g12e935a282d_16_1015"/>
          <p:cNvSpPr txBox="1"/>
          <p:nvPr/>
        </p:nvSpPr>
        <p:spPr>
          <a:xfrm flipH="1">
            <a:off x="872900" y="3616725"/>
            <a:ext cx="691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É o que faz o software de fato funcionar. São as execuções dos métodos, as mensagens que são passadas para eles para que eles executem seus processamentos (códigos) internos. Nesse momento apenas passaremos mensagens a métodos através de uma classe.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2e935a282d_16_1024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Thiago Leite e Carvalho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Engenheiro de Software, Professor, Escritor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78" name="Google Shape;1278;g12e935a282d_16_1024"/>
          <p:cNvSpPr txBox="1"/>
          <p:nvPr>
            <p:ph idx="1" type="subTitle"/>
          </p:nvPr>
        </p:nvSpPr>
        <p:spPr>
          <a:xfrm>
            <a:off x="311700" y="19051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/>
          </a:p>
        </p:txBody>
      </p:sp>
      <p:sp>
        <p:nvSpPr>
          <p:cNvPr id="1279" name="Google Shape;1279;g12e935a282d_16_102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12e935a282d_16_102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g12e935a282d_16_102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2" name="Google Shape;1282;g12e935a282d_16_1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00" y="30236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2e935a282d_16_103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88" name="Google Shape;1288;g12e935a282d_16_10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g12e935a282d_16_1033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g12e935a282d_16_103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2e935a282d_16_104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6" name="Google Shape;1296;g12e935a282d_16_10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g12e935a282d_16_1040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1298" name="Google Shape;1298;g12e935a282d_16_104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g12e935a282d_16_1040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g12e935a282d_16_1040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g12e935a282d_16_1040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g12e935a282d_16_1040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g12e935a282d_16_1040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12e935a282d_16_1052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9" name="Google Shape;1309;g12e935a282d_16_10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g12e935a282d_16_1052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g12e935a282d_16_105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12e935a282d_16_1059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7" name="Google Shape;1317;g12e935a282d_16_1059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8" name="Google Shape;1318;g12e935a282d_16_1059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9" name="Google Shape;1319;g12e935a282d_16_105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g12e935a282d_16_105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g12e935a282d_16_105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2" name="Google Shape;1322;g12e935a282d_16_1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g12e935a282d_16_105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g12e935a282d_16_1059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5" name="Google Shape;1325;g12e935a282d_16_1059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2e935a282d_16_107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1" name="Google Shape;1331;g12e935a282d_16_10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g12e935a282d_16_1072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g12e935a282d_16_107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2e935a282d_16_1079"/>
          <p:cNvSpPr txBox="1"/>
          <p:nvPr>
            <p:ph idx="1" type="subTitle"/>
          </p:nvPr>
        </p:nvSpPr>
        <p:spPr>
          <a:xfrm>
            <a:off x="332988" y="3181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9" name="Google Shape;1339;g12e935a282d_16_10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g12e935a282d_16_107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g12e935a282d_16_107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g12e935a282d_16_1079"/>
          <p:cNvSpPr txBox="1"/>
          <p:nvPr/>
        </p:nvSpPr>
        <p:spPr>
          <a:xfrm>
            <a:off x="1060925" y="369312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g12e935a282d_16_1079"/>
          <p:cNvSpPr txBox="1"/>
          <p:nvPr/>
        </p:nvSpPr>
        <p:spPr>
          <a:xfrm>
            <a:off x="792350" y="3612525"/>
            <a:ext cx="733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Ou seja, é método  que é responsável por realmente fazer a aplicação funcionar. É nele que iremos definir os códigos que irão manipular os dados. Como dito, um método deve ser chamado para executar, pois não funciona sozinho. Esta chamada é através de uma classe ou objetos.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12e935a282d_16_108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49" name="Google Shape;1349;g12e935a282d_16_10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g12e935a282d_16_108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g12e935a282d_16_108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g12e935a282d_16_1088"/>
          <p:cNvSpPr txBox="1"/>
          <p:nvPr/>
        </p:nvSpPr>
        <p:spPr>
          <a:xfrm>
            <a:off x="980350" y="474240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criação de um método deve seguir o seu padrão de definição. A regra acima determina o que um método deve ter minimamente e o qué opcional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Neste caso, &lt;??&gt; indicam a opcionalidade.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retorno, nome , os parêntes () e o corpo são obrigatórios.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e935a282d_16_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2e935a282d_16_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2e935a282d_16_109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58" name="Google Shape;1358;g12e935a282d_16_10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g12e935a282d_16_109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g12e935a282d_16_1096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padrao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2e935a282d_16_110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66" name="Google Shape;1366;g12e935a282d_16_1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g12e935a282d_16_110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g12e935a282d_16_1103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g12e935a282d_16_1103"/>
          <p:cNvSpPr txBox="1"/>
          <p:nvPr/>
        </p:nvSpPr>
        <p:spPr>
          <a:xfrm>
            <a:off x="443175" y="1060925"/>
            <a:ext cx="82056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V</a:t>
            </a:r>
            <a:r>
              <a:rPr lang="en-US" sz="1300">
                <a:solidFill>
                  <a:schemeClr val="dk1"/>
                </a:solidFill>
              </a:rPr>
              <a:t>: são as visibilidades. Assim como as variáveis, os métodos tb podem definir as visibilidades.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T: se é concreto ou abstrato. Este conceito é mais fácil de explorar em um curso de OO. Aqui vamos sempre utilizar métodos concretos.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M: se é estatico, não estático ou final. Este conceito é mais fácil de explorar em um curso de OO. Aqui vamos sempre utilizar métodos estaticos.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R</a:t>
            </a:r>
            <a:r>
              <a:rPr lang="en-US" sz="1300">
                <a:solidFill>
                  <a:schemeClr val="dk1"/>
                </a:solidFill>
              </a:rPr>
              <a:t>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073763"/>
                </a:solidFill>
              </a:rPr>
              <a:t>N</a:t>
            </a:r>
            <a:r>
              <a:rPr lang="en-US" sz="1200">
                <a:solidFill>
                  <a:srgbClr val="073763"/>
                </a:solidFill>
              </a:rPr>
              <a:t>: nome que é fornecido ao método//  padrao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P:</a:t>
            </a:r>
            <a:r>
              <a:rPr lang="en-US" sz="1300">
                <a:solidFill>
                  <a:schemeClr val="dk1"/>
                </a:solidFill>
              </a:rPr>
              <a:t> são os parâmetros que o método pode receber pra manipular e gerar novos valores.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E: Lista de exceções que pode lançar.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C:</a:t>
            </a:r>
            <a:r>
              <a:rPr lang="en-US" sz="1300">
                <a:solidFill>
                  <a:schemeClr val="dk1"/>
                </a:solidFill>
              </a:rPr>
              <a:t> códigos que pode possuir. Se não tiver código, termina com ";". 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É válido ressaltar que os itens sublinhados são digamos os mais "comuns de usar" e os que exploraremos neste curso.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Existe tb considerações sobre T e M. Existem alguma combinações entre estes que não são validas. Mais uma vez, em OO conseguimos explorar isso.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2e935a282d_16_111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5" name="Google Shape;1375;g12e935a282d_16_1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g12e935a282d_16_111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g12e935a282d_16_1111"/>
          <p:cNvSpPr txBox="1"/>
          <p:nvPr/>
        </p:nvSpPr>
        <p:spPr>
          <a:xfrm>
            <a:off x="441025" y="897000"/>
            <a:ext cx="8478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Abaixo temos  alguns exemplos de métodos válidos e mais comuns, no que diz respeito à utilização das possibilidades apresentadas. Cada método terá sua necessidade e usará os itens de seu padrão de definição.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paramentros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 </a:t>
            </a:r>
            <a:r>
              <a:rPr lang="en-US" sz="1100">
                <a:solidFill>
                  <a:schemeClr val="dk1"/>
                </a:solidFill>
              </a:rPr>
              <a:t>forma que vamos utilizar neste curso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 = RETORNO, N = NOME, P = PARÂMETROS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2e935a282d_16_111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83" name="Google Shape;1383;g12e935a282d_16_1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g12e935a282d_16_11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12e935a282d_16_1118"/>
          <p:cNvSpPr txBox="1"/>
          <p:nvPr/>
        </p:nvSpPr>
        <p:spPr>
          <a:xfrm>
            <a:off x="191950" y="1026850"/>
            <a:ext cx="8640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1386" name="Google Shape;1386;g12e935a282d_16_1118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1387" name="Google Shape;1387;g12e935a282d_16_1118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1388" name="Google Shape;1388;g12e935a282d_16_1118"/>
          <p:cNvSpPr txBox="1"/>
          <p:nvPr/>
        </p:nvSpPr>
        <p:spPr>
          <a:xfrm>
            <a:off x="-250175" y="3464462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1389" name="Google Shape;1389;g12e935a282d_16_1118"/>
          <p:cNvSpPr txBox="1"/>
          <p:nvPr/>
        </p:nvSpPr>
        <p:spPr>
          <a:xfrm>
            <a:off x="-250167" y="4165480"/>
            <a:ext cx="880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g12e935a282d_16_1118"/>
          <p:cNvSpPr txBox="1"/>
          <p:nvPr/>
        </p:nvSpPr>
        <p:spPr>
          <a:xfrm>
            <a:off x="2363700" y="3217738"/>
            <a:ext cx="22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</a:rPr>
              <a:t>Para chamar uma classe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1391" name="Google Shape;1391;g12e935a282d_16_1118"/>
          <p:cNvSpPr txBox="1"/>
          <p:nvPr/>
        </p:nvSpPr>
        <p:spPr>
          <a:xfrm>
            <a:off x="1678700" y="3950738"/>
            <a:ext cx="20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Para chamar uma objeto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12e935a282d_16_11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97" name="Google Shape;1397;g12e935a282d_16_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g12e935a282d_16_11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g12e935a282d_16_113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                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g12e935a282d_16_1131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1401" name="Google Shape;1401;g12e935a282d_16_1131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g12e935a282d_16_1131"/>
          <p:cNvSpPr txBox="1"/>
          <p:nvPr/>
        </p:nvSpPr>
        <p:spPr>
          <a:xfrm>
            <a:off x="1154322" y="2232702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1403" name="Google Shape;1403;g12e935a282d_16_1131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  <p:sp>
        <p:nvSpPr>
          <p:cNvPr id="1404" name="Google Shape;1404;g12e935a282d_16_1131"/>
          <p:cNvSpPr txBox="1"/>
          <p:nvPr/>
        </p:nvSpPr>
        <p:spPr>
          <a:xfrm>
            <a:off x="2010550" y="2028425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</a:t>
            </a:r>
            <a:r>
              <a:rPr b="1" lang="en-US"/>
              <a:t>ome() </a:t>
            </a:r>
            <a:r>
              <a:rPr lang="en-US"/>
              <a:t>     </a:t>
            </a:r>
            <a:r>
              <a:rPr lang="en-US"/>
              <a:t>Obs:  tb é uma assinatura, é uma lista vazia</a:t>
            </a:r>
            <a:r>
              <a:rPr b="1" lang="en-US"/>
              <a:t> 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2e935a282d_16_114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10" name="Google Shape;1410;g12e935a282d_16_1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g12e935a282d_16_114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g12e935a282d_16_1143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g12e935a282d_16_1143"/>
          <p:cNvSpPr txBox="1"/>
          <p:nvPr/>
        </p:nvSpPr>
        <p:spPr>
          <a:xfrm>
            <a:off x="752075" y="2048550"/>
            <a:ext cx="733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Os construtores criam objetos a partir de classes. O destrutores auxiliam na destruição de objetos. </a:t>
            </a:r>
            <a:endParaRPr/>
          </a:p>
        </p:txBody>
      </p:sp>
      <p:sp>
        <p:nvSpPr>
          <p:cNvPr id="1414" name="Google Shape;1414;g12e935a282d_16_1143"/>
          <p:cNvSpPr txBox="1"/>
          <p:nvPr/>
        </p:nvSpPr>
        <p:spPr>
          <a:xfrm flipH="1">
            <a:off x="872900" y="3616725"/>
            <a:ext cx="691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É o que faz o software de fato funcionar. São as execuções dos métodos, as mensagens que são passadas para eles para que eles executem seus processamentos (códigos) internos. Nesse momento apenas passaremos mensagens a métodos através de uma classe.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12e935a282d_16_115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20" name="Google Shape;1420;g12e935a282d_16_1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g12e935a282d_16_115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g12e935a282d_16_1152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Passagem de Parâmetros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valor (cópia)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referência (endereço)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3" name="Google Shape;1423;g12e935a282d_16_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25" y="2659050"/>
            <a:ext cx="7157925" cy="24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g12e935a282d_16_1152"/>
          <p:cNvSpPr txBox="1"/>
          <p:nvPr/>
        </p:nvSpPr>
        <p:spPr>
          <a:xfrm>
            <a:off x="7372800" y="3960775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20</a:t>
            </a:r>
            <a:endParaRPr/>
          </a:p>
        </p:txBody>
      </p:sp>
      <p:sp>
        <p:nvSpPr>
          <p:cNvPr id="1425" name="Google Shape;1425;g12e935a282d_16_1152"/>
          <p:cNvSpPr txBox="1"/>
          <p:nvPr/>
        </p:nvSpPr>
        <p:spPr>
          <a:xfrm>
            <a:off x="7372800" y="4519250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10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12e935a282d_16_116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31" name="Google Shape;1431;g12e935a282d_16_1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g12e935a282d_16_116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g12e935a282d_16_116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g12e935a282d_16_1162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12e935a282d_16_117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40" name="Google Shape;1440;g12e935a282d_16_1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g12e935a282d_16_117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g12e935a282d_16_1170"/>
          <p:cNvSpPr txBox="1"/>
          <p:nvPr/>
        </p:nvSpPr>
        <p:spPr>
          <a:xfrm>
            <a:off x="148807" y="2149056"/>
            <a:ext cx="90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12e935a282d_16_1170"/>
          <p:cNvSpPr txBox="1"/>
          <p:nvPr/>
        </p:nvSpPr>
        <p:spPr>
          <a:xfrm>
            <a:off x="1023175" y="1576225"/>
            <a:ext cx="7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12e935a282d_16_1170"/>
          <p:cNvSpPr txBox="1"/>
          <p:nvPr/>
        </p:nvSpPr>
        <p:spPr>
          <a:xfrm>
            <a:off x="580725" y="834375"/>
            <a:ext cx="82737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Esse é o grande desafio! Criar nomes que transmitam a ideia do comportamento que o método define, mas sem ficar grande demais. Via de regras preposições como "de", "do", "da" são evitadas, assim como artigos. Na maioria das vezes verbos e substantivos conseguem suprir tal necessidade.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Métodos muito grandes são difíceis de entender e manter. Então evitar isto ajuda na manutenção do mesmo. Essas valores não são uma regra, mas existem estudos que aconselhem a este valor </a:t>
            </a: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80 e 120 linhas</a:t>
            </a:r>
            <a:r>
              <a:rPr lang="en-US" sz="1500">
                <a:solidFill>
                  <a:schemeClr val="dk1"/>
                </a:solidFill>
              </a:rPr>
              <a:t>. Sendo 150 a exceção o máxima. Sempre que possível a criação e reúso de métodos deve ser feita, assim evita-se também a repetição de códigos.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Lista de parâmetros muito longas geram um forte acoplamento. Listas curtas são mais fáceis de manter. Acoplamento é um conceito um pouco mais avançado, mas tenha em mente que listas longas geram forte acoplamento.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Definir a visibilidade adequada de um método é importantíssimo. Agora tudo será público(public) por facilidade de explicação. Mas na verdade a visibilidade deve ser bem pensada. 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12e935a282d_16_117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450" name="Google Shape;1450;g12e935a282d_16_1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g12e935a282d_16_117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g12e935a282d_16_1179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e935a282d_16_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8" name="Google Shape;168;g12e935a282d_16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2e935a282d_16_31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170" name="Google Shape;170;g12e935a282d_16_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12e935a282d_16_31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2e935a282d_16_31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12e935a282d_16_31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12e935a282d_16_31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2e935a282d_16_31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12e935a282d_16_118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458" name="Google Shape;1458;g12e935a282d_16_1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g12e935a282d_16_118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g12e935a282d_16_118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2e935a282d_16_119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g12e935a282d_16_1193"/>
          <p:cNvSpPr txBox="1"/>
          <p:nvPr/>
        </p:nvSpPr>
        <p:spPr>
          <a:xfrm>
            <a:off x="354275" y="0"/>
            <a:ext cx="847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soma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//Visib/Modif/Retorno/Nome(Parametro1, Parametro2) Obs.: O retorno Void não tem retorno é um retorno vazio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+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soma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mais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numero1 -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subtracao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menos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*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multiplicação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vezes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/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divisão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por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2e935a282d_16_119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g12e935a282d_16_1198"/>
          <p:cNvSpPr txBox="1"/>
          <p:nvPr/>
        </p:nvSpPr>
        <p:spPr>
          <a:xfrm>
            <a:off x="117775" y="-68675"/>
            <a:ext cx="8836800" cy="5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obterMensagem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12e935a282d_16_120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g12e935a282d_16_1203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"Hora inválida."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mensagemBomDia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//Esse método foi criado para mostrar que é possível criar um método dentro de outro método e que isso é comum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dia!"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tarde!"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noite!"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12e935a282d_16_120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g12e935a282d_16_1208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//Visib/Modif/Retorno/Nome(parâmetro "no caso está sem parâmetro")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parcelas) {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principal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mostrar que é possivel criar um método dentro de outro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2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3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"Quantidade de parcelas não aceita."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2e935a282d_16_12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g12e935a282d_16_1213"/>
          <p:cNvSpPr txBox="1"/>
          <p:nvPr/>
        </p:nvSpPr>
        <p:spPr>
          <a:xfrm>
            <a:off x="153600" y="0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 classe Main é onde o programa vai ser executado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calculadora"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chamar o método (passar uma mensagem) a partir da classe nesse caso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//Classe.nome(parâmetro1, parâmetro2) - Precisamos passar esses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mensagem"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Empréstimo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empréstimo"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Foi criado para mostrar que é possível passar um parâmetros para outro método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12e935a282d_16_1218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6" name="Google Shape;1496;g12e935a282d_16_1218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7" name="Google Shape;1497;g12e935a282d_16_1218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8" name="Google Shape;1498;g12e935a282d_16_1218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g12e935a282d_16_1218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g12e935a282d_16_1218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1" name="Google Shape;1501;g12e935a282d_16_1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g12e935a282d_16_1218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g12e935a282d_16_1218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4" name="Google Shape;1504;g12e935a282d_16_1218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12e935a282d_16_12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10" name="Google Shape;1510;g12e935a282d_16_1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g12e935a282d_16_1231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g12e935a282d_16_12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12e935a282d_16_123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18" name="Google Shape;1518;g12e935a282d_16_1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g12e935a282d_16_123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g12e935a282d_16_1238"/>
          <p:cNvSpPr txBox="1"/>
          <p:nvPr/>
        </p:nvSpPr>
        <p:spPr>
          <a:xfrm>
            <a:off x="354275" y="13948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g12e935a282d_16_1238"/>
          <p:cNvSpPr txBox="1"/>
          <p:nvPr/>
        </p:nvSpPr>
        <p:spPr>
          <a:xfrm>
            <a:off x="384200" y="2996775"/>
            <a:ext cx="7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g12e935a282d_16_1238"/>
          <p:cNvSpPr txBox="1"/>
          <p:nvPr/>
        </p:nvSpPr>
        <p:spPr>
          <a:xfrm>
            <a:off x="896475" y="3278525"/>
            <a:ext cx="735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Obs: quando os parâmetros são completamente iguais devemos alterar o tipo de dado, por exemplo tipo de dado double uma dou parâmetros que estão iguais deverá ser alterado para float.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12e935a282d_16_124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28" name="Google Shape;1528;g12e935a282d_16_1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g12e935a282d_16_124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g12e935a282d_16_1247"/>
          <p:cNvSpPr txBox="1"/>
          <p:nvPr/>
        </p:nvSpPr>
        <p:spPr>
          <a:xfrm>
            <a:off x="354275" y="897001"/>
            <a:ext cx="84780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g12e935a282d_16_1247"/>
          <p:cNvSpPr txBox="1"/>
          <p:nvPr/>
        </p:nvSpPr>
        <p:spPr>
          <a:xfrm>
            <a:off x="30202" y="2343157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1532" name="Google Shape;1532;g12e935a282d_16_1247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1533" name="Google Shape;1533;g12e935a282d_16_1247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1534" name="Google Shape;1534;g12e935a282d_16_1247"/>
          <p:cNvSpPr txBox="1"/>
          <p:nvPr/>
        </p:nvSpPr>
        <p:spPr>
          <a:xfrm>
            <a:off x="30192" y="3270489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 </a:t>
            </a:r>
            <a:endParaRPr/>
          </a:p>
        </p:txBody>
      </p:sp>
      <p:sp>
        <p:nvSpPr>
          <p:cNvPr id="1535" name="Google Shape;1535;g12e935a282d_16_1247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1536" name="Google Shape;1536;g12e935a282d_16_1247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1537" name="Google Shape;1537;g12e935a282d_16_1247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1538" name="Google Shape;1538;g12e935a282d_16_1247"/>
          <p:cNvSpPr txBox="1"/>
          <p:nvPr/>
        </p:nvSpPr>
        <p:spPr>
          <a:xfrm>
            <a:off x="30204" y="4672275"/>
            <a:ext cx="880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 </a:t>
            </a:r>
            <a:endParaRPr/>
          </a:p>
        </p:txBody>
      </p:sp>
      <p:sp>
        <p:nvSpPr>
          <p:cNvPr id="1539" name="Google Shape;1539;g12e935a282d_16_1247"/>
          <p:cNvSpPr txBox="1"/>
          <p:nvPr/>
        </p:nvSpPr>
        <p:spPr>
          <a:xfrm>
            <a:off x="459575" y="1758150"/>
            <a:ext cx="73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Mudar a lista de parâmetros e manter o nome do método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e935a282d_16_43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1" name="Google Shape;181;g12e935a282d_16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2e935a282d_16_43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2e935a282d_16_4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12e935a282d_16_126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45" name="Google Shape;1545;g12e935a282d_16_1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g12e935a282d_16_126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g12e935a282d_16_126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1548" name="Google Shape;1548;g12e935a282d_16_12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75" y="2785825"/>
            <a:ext cx="6672275" cy="36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12e935a282d_16_127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4" name="Google Shape;1554;g12e935a282d_16_1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g12e935a282d_16_127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g12e935a282d_16_127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1557" name="Google Shape;1557;g12e935a282d_16_1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646" y="2673661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12e935a282d_16_127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63" name="Google Shape;1563;g12e935a282d_16_1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g12e935a282d_16_127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g12e935a282d_16_127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g12e935a282d_16_1279"/>
          <p:cNvSpPr txBox="1"/>
          <p:nvPr/>
        </p:nvSpPr>
        <p:spPr>
          <a:xfrm>
            <a:off x="443725" y="2060175"/>
            <a:ext cx="803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Embora sejam dois conceitos relacionados á metodos, estas são completamente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12e935a282d_16_128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572" name="Google Shape;1572;g12e935a282d_16_1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g12e935a282d_16_128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g12e935a282d_16_128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12e935a282d_16_129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g12e935a282d_16_1294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//Assinatura = Nome +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 * lado);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lado1 * lado2);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losango:"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(diagonal1 * diagonal2)/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12e935a282d_16_129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g12e935a282d_16_1299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ublic class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Quadrilátero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quadrilátero"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//Classe.nome(parâmetro) - Isso para chamar a classe ou melhor passar uma mensagem.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12e935a282d_16_1304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2" name="Google Shape;1592;g12e935a282d_16_1304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3" name="Google Shape;1593;g12e935a282d_16_1304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4" name="Google Shape;1594;g12e935a282d_16_130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g12e935a282d_16_1304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g12e935a282d_16_130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7" name="Google Shape;1597;g12e935a282d_16_1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g12e935a282d_16_130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g12e935a282d_16_1304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0" name="Google Shape;1600;g12e935a282d_16_1304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2e935a282d_16_13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06" name="Google Shape;1606;g12e935a282d_16_1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g12e935a282d_16_1317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1608" name="Google Shape;1608;g12e935a282d_16_13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12e935a282d_16_1324"/>
          <p:cNvSpPr txBox="1"/>
          <p:nvPr>
            <p:ph idx="1" type="subTitle"/>
          </p:nvPr>
        </p:nvSpPr>
        <p:spPr>
          <a:xfrm>
            <a:off x="311700" y="3819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1614" name="Google Shape;1614;g12e935a282d_16_1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g12e935a282d_16_13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g12e935a282d_16_132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 -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continue e o break também são instruções de interrupção, mas estão mais atrelados a laços de repetição e o retorno está atrelado a métodos.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2e935a282d_16_13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1622" name="Google Shape;1622;g12e935a282d_16_1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g12e935a282d_16_13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g12e935a282d_16_133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que ocorrer primero deste tres casos, faz o método finalizar. Assim, a execução do programa volta para o ponto onde o método foi chamado, ou seja, foi passada uma mensagem para ele.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e935a282d_16_50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g12e935a282d_16_50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g12e935a282d_16_50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g12e935a282d_16_5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2e935a282d_16_50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12e935a282d_16_5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12e935a282d_16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2e935a282d_16_5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2e935a282d_16_50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g12e935a282d_16_50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12e935a282d_16_133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1630" name="Google Shape;1630;g12e935a282d_16_1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g12e935a282d_16_133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g12e935a282d_16_1338"/>
          <p:cNvSpPr txBox="1"/>
          <p:nvPr/>
        </p:nvSpPr>
        <p:spPr>
          <a:xfrm>
            <a:off x="354275" y="1318701"/>
            <a:ext cx="8478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•"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 precisar, o método pode não retornar nada. Usa-se o void. Mas se ainda precisar, pode usar o "return puro e sem valor" para abortar no momento desejado a execução do método.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2e935a282d_16_134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8" name="Google Shape;1638;g12e935a282d_16_1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g12e935a282d_16_134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g12e935a282d_16_1345"/>
          <p:cNvSpPr txBox="1"/>
          <p:nvPr/>
        </p:nvSpPr>
        <p:spPr>
          <a:xfrm>
            <a:off x="428625" y="1331070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1641" name="Google Shape;1641;g12e935a282d_16_1345"/>
          <p:cNvSpPr txBox="1"/>
          <p:nvPr/>
        </p:nvSpPr>
        <p:spPr>
          <a:xfrm>
            <a:off x="697325" y="4378475"/>
            <a:ext cx="33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dar erro de compilação pq um float não é compátivel com um int</a:t>
            </a:r>
            <a:endParaRPr/>
          </a:p>
        </p:txBody>
      </p:sp>
      <p:sp>
        <p:nvSpPr>
          <p:cNvPr id="1642" name="Google Shape;1642;g12e935a282d_16_1345"/>
          <p:cNvSpPr txBox="1"/>
          <p:nvPr/>
        </p:nvSpPr>
        <p:spPr>
          <a:xfrm>
            <a:off x="4960275" y="2060175"/>
            <a:ext cx="35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Vai dar erro de compilação pq void  não retorna nada. Deveria ser return;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12e935a282d_16_135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648" name="Google Shape;1648;g12e935a282d_16_1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g12e935a282d_16_135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g12e935a282d_16_135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e935a282d_16_136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g12e935a282d_16_1361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 * lado;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 * lado2;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xpto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"Antes"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long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Esse método está retornando um double e não um log. isso dá um erro.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12e935a282d_16_136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g12e935a282d_16_1366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Retornos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retornos"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2e935a282d_16_1371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8" name="Google Shape;1668;g12e935a282d_16_1371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9" name="Google Shape;1669;g12e935a282d_16_1371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0" name="Google Shape;1670;g12e935a282d_16_1371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g12e935a282d_16_1371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g12e935a282d_16_1371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g12e935a282d_16_1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g12e935a282d_16_1371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g12e935a282d_16_1371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6" name="Google Shape;1676;g12e935a282d_16_1371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7" name="Google Shape;1677;g12e935a282d_16_1371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12e935a282d_16_138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83" name="Google Shape;1683;g12e935a282d_16_1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g12e935a282d_16_138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g12e935a282d_16_138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2e935a282d_16_139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91" name="Google Shape;1691;g12e935a282d_16_1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g12e935a282d_16_139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g12e935a282d_16_139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2e935a282d_16_139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99" name="Google Shape;1699;g12e935a282d_16_1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g12e935a282d_16_1399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g12e935a282d_16_139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2e935a282d_16_140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07" name="Google Shape;1707;g12e935a282d_16_1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g12e935a282d_16_1406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1709" name="Google Shape;1709;g12e935a282d_16_140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g12e935a282d_16_1406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g12e935a282d_16_1406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g12e935a282d_16_1406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g12e935a282d_16_1406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g12e935a282d_16_1406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e935a282d_16_6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3" name="Google Shape;203;g12e935a282d_16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2e935a282d_16_63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2e935a282d_16_6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12e935a282d_16_1418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20" name="Google Shape;1720;g12e935a282d_16_1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g12e935a282d_16_1418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g12e935a282d_16_14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12e935a282d_16_142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8" name="Google Shape;1728;g12e935a282d_16_142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9" name="Google Shape;1729;g12e935a282d_16_142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0" name="Google Shape;1730;g12e935a282d_16_142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g12e935a282d_16_1425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g12e935a282d_16_142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3" name="Google Shape;1733;g12e935a282d_16_14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g12e935a282d_16_142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g12e935a282d_16_1425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6" name="Google Shape;1736;g12e935a282d_16_1425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7" name="Google Shape;1737;g12e935a282d_16_1425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2e935a282d_16_1439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3" name="Google Shape;1743;g12e935a282d_16_1439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4" name="Google Shape;1744;g12e935a282d_16_1439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5" name="Google Shape;1745;g12e935a282d_16_143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g12e935a282d_16_143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g12e935a282d_16_143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8" name="Google Shape;1748;g12e935a282d_16_1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g12e935a282d_16_143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g12e935a282d_16_1439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1" name="Google Shape;1751;g12e935a282d_16_1439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12e935a282d_16_145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57" name="Google Shape;1757;g12e935a282d_16_1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g12e935a282d_16_1452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9" name="Google Shape;1759;g12e935a282d_16_145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12e935a282d_16_145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5" name="Google Shape;1765;g12e935a282d_16_1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6" name="Google Shape;1766;g12e935a282d_16_145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g12e935a282d_16_145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12e935a282d_16_146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73" name="Google Shape;1773;g12e935a282d_16_1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g12e935a282d_16_146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g12e935a282d_16_146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12e935a282d_16_147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1" name="Google Shape;1781;g12e935a282d_16_14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g12e935a282d_16_147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g12e935a282d_16_147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concreto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padrao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2e935a282d_16_148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89" name="Google Shape;1789;g12e935a282d_16_1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g12e935a282d_16_148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g12e935a282d_16_148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</a:t>
            </a:r>
            <a:endParaRPr b="1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12e935a282d_16_148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97" name="Google Shape;1797;g12e935a282d_16_1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g12e935a282d_16_148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g12e935a282d_16_148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1800" name="Google Shape;1800;g12e935a282d_16_1487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1801" name="Google Shape;1801;g12e935a282d_16_1487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1802" name="Google Shape;1802;g12e935a282d_16_1487"/>
          <p:cNvSpPr txBox="1"/>
          <p:nvPr/>
        </p:nvSpPr>
        <p:spPr>
          <a:xfrm>
            <a:off x="-250166" y="3669462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1803" name="Google Shape;1803;g12e935a282d_16_1487"/>
          <p:cNvSpPr txBox="1"/>
          <p:nvPr/>
        </p:nvSpPr>
        <p:spPr>
          <a:xfrm>
            <a:off x="-250167" y="4165480"/>
            <a:ext cx="8803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2e935a282d_16_149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09" name="Google Shape;1809;g12e935a282d_16_1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g12e935a282d_16_149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g12e935a282d_16_149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g12e935a282d_16_1498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1813" name="Google Shape;1813;g12e935a282d_16_1498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g12e935a282d_16_1498"/>
          <p:cNvSpPr txBox="1"/>
          <p:nvPr/>
        </p:nvSpPr>
        <p:spPr>
          <a:xfrm>
            <a:off x="1154322" y="2270364"/>
            <a:ext cx="1460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1815" name="Google Shape;1815;g12e935a282d_16_1498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e935a282d_16_70"/>
          <p:cNvSpPr txBox="1"/>
          <p:nvPr>
            <p:ph idx="1" type="subTitle"/>
          </p:nvPr>
        </p:nvSpPr>
        <p:spPr>
          <a:xfrm>
            <a:off x="332988" y="3181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Google Shape;211;g12e935a282d_16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2e935a282d_16_7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2e935a282d_16_7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2e935a282d_16_70"/>
          <p:cNvSpPr txBox="1"/>
          <p:nvPr/>
        </p:nvSpPr>
        <p:spPr>
          <a:xfrm>
            <a:off x="1060925" y="369312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2e935a282d_16_70"/>
          <p:cNvSpPr txBox="1"/>
          <p:nvPr/>
        </p:nvSpPr>
        <p:spPr>
          <a:xfrm>
            <a:off x="792350" y="3612525"/>
            <a:ext cx="733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Ou seja, é método  que é responsável por realmente fazer a aplicação funcionar. É nele que iremos definir os códigos que irão manipular os dados. Como dito, um método deve ser chamado para executar, pois não funciona sozinho. Esta chamada é através de uma classe ou objetos.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12e935a282d_16_150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1" name="Google Shape;1821;g12e935a282d_16_1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g12e935a282d_16_150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g12e935a282d_16_150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2e935a282d_16_151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29" name="Google Shape;1829;g12e935a282d_16_1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g12e935a282d_16_15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g12e935a282d_16_151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g12e935a282d_16_1516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12e935a282d_16_15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838" name="Google Shape;1838;g12e935a282d_16_1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g12e935a282d_16_15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g12e935a282d_16_152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12e935a282d_16_15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846" name="Google Shape;1846;g12e935a282d_16_1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g12e935a282d_16_15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g12e935a282d_16_153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2e935a282d_16_1538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4" name="Google Shape;1854;g12e935a282d_16_1538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5" name="Google Shape;1855;g12e935a282d_16_1538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6" name="Google Shape;1856;g12e935a282d_16_1538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g12e935a282d_16_1538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g12e935a282d_16_1538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9" name="Google Shape;1859;g12e935a282d_16_1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12e935a282d_16_1538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g12e935a282d_16_1538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2" name="Google Shape;1862;g12e935a282d_16_1538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12e935a282d_16_155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68" name="Google Shape;1868;g12e935a282d_16_1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g12e935a282d_16_1551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g12e935a282d_16_155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2e935a282d_16_155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76" name="Google Shape;1876;g12e935a282d_16_1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2e935a282d_16_155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8" name="Google Shape;1878;g12e935a282d_16_155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12e935a282d_16_156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84" name="Google Shape;1884;g12e935a282d_16_1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g12e935a282d_16_156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g12e935a282d_16_156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g12e935a282d_16_1565"/>
          <p:cNvSpPr txBox="1"/>
          <p:nvPr/>
        </p:nvSpPr>
        <p:spPr>
          <a:xfrm>
            <a:off x="30192" y="2343149"/>
            <a:ext cx="478119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1888" name="Google Shape;1888;g12e935a282d_16_1565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1889" name="Google Shape;1889;g12e935a282d_16_1565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1890" name="Google Shape;1890;g12e935a282d_16_1565"/>
          <p:cNvSpPr txBox="1"/>
          <p:nvPr/>
        </p:nvSpPr>
        <p:spPr>
          <a:xfrm>
            <a:off x="30192" y="3270489"/>
            <a:ext cx="595654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</a:t>
            </a:r>
            <a:endParaRPr/>
          </a:p>
        </p:txBody>
      </p:sp>
      <p:sp>
        <p:nvSpPr>
          <p:cNvPr id="1891" name="Google Shape;1891;g12e935a282d_16_1565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1892" name="Google Shape;1892;g12e935a282d_16_1565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1893" name="Google Shape;1893;g12e935a282d_16_1565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1894" name="Google Shape;1894;g12e935a282d_16_1565"/>
          <p:cNvSpPr txBox="1"/>
          <p:nvPr/>
        </p:nvSpPr>
        <p:spPr>
          <a:xfrm>
            <a:off x="30191" y="4672281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12e935a282d_16_158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00" name="Google Shape;1900;g12e935a282d_16_1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g12e935a282d_16_158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g12e935a282d_16_158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/>
          </a:p>
        </p:txBody>
      </p:sp>
      <p:pic>
        <p:nvPicPr>
          <p:cNvPr descr="Tabela&#10;&#10;Descrição gerada automaticamente" id="1903" name="Google Shape;1903;g12e935a282d_16_15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466" y="1796128"/>
            <a:ext cx="6129067" cy="316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12e935a282d_16_158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09" name="Google Shape;1909;g12e935a282d_16_1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g12e935a282d_16_158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12e935a282d_16_158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1912" name="Google Shape;1912;g12e935a282d_16_15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758" y="1961286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26f630a1ee_3_0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Thiago Leite e Carvalho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Engenheiro de Software, Professor, Escritor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g126f630a1ee_3_0"/>
          <p:cNvSpPr txBox="1"/>
          <p:nvPr>
            <p:ph idx="1" type="subTitle"/>
          </p:nvPr>
        </p:nvSpPr>
        <p:spPr>
          <a:xfrm>
            <a:off x="311700" y="19051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</a:t>
            </a: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/>
          </a:p>
        </p:txBody>
      </p:sp>
      <p:sp>
        <p:nvSpPr>
          <p:cNvPr id="47" name="Google Shape;47;g126f630a1ee_3_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g126f630a1ee_3_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126f630a1ee_3_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g126f630a1ee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00" y="30236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e935a282d_16_7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1" name="Google Shape;221;g12e935a282d_16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2e935a282d_16_7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2e935a282d_16_7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12e935a282d_16_79"/>
          <p:cNvSpPr txBox="1"/>
          <p:nvPr/>
        </p:nvSpPr>
        <p:spPr>
          <a:xfrm>
            <a:off x="817625" y="339815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criação de um método deve seguir o seu padrão de definição. A regra acima determina o que um método deve ter minimamente e o qué opcional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Neste caso, &lt;??&gt; indicam a opcionalidade.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retorno, nome , os parênteses () e o corpo são obrigatórios.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12e935a282d_16_159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8" name="Google Shape;1918;g12e935a282d_16_1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g12e935a282d_16_159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g12e935a282d_16_159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12e935a282d_16_160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926" name="Google Shape;1926;g12e935a282d_16_1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g12e935a282d_16_160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g12e935a282d_16_160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12e935a282d_16_1610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4" name="Google Shape;1934;g12e935a282d_16_1610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5" name="Google Shape;1935;g12e935a282d_16_1610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6" name="Google Shape;1936;g12e935a282d_16_161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g12e935a282d_16_1610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g12e935a282d_16_161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9" name="Google Shape;1939;g12e935a282d_16_1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g12e935a282d_16_161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g12e935a282d_16_1610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2" name="Google Shape;1942;g12e935a282d_16_1610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12e935a282d_16_162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8" name="Google Shape;1948;g12e935a282d_16_1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g12e935a282d_16_1623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1950" name="Google Shape;1950;g12e935a282d_16_162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12e935a282d_16_163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1956" name="Google Shape;1956;g12e935a282d_16_1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g12e935a282d_16_163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g12e935a282d_16_163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12e935a282d_16_163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1964" name="Google Shape;1964;g12e935a282d_16_1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2e935a282d_16_163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2e935a282d_16_163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2e935a282d_16_164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1972" name="Google Shape;1972;g12e935a282d_16_1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g12e935a282d_16_164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g12e935a282d_16_164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g12e935a282d_16_165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80" name="Google Shape;1980;g12e935a282d_16_1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g12e935a282d_16_165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g12e935a282d_16_165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setIdade(...)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2e935a282d_16_165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1988" name="Google Shape;1988;g12e935a282d_16_1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g12e935a282d_16_165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g12e935a282d_16_165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12e935a282d_16_166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96" name="Google Shape;1996;g12e935a282d_16_1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g12e935a282d_16_166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g12e935a282d_16_166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e935a282d_16_8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0" name="Google Shape;230;g12e935a282d_16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2e935a282d_16_8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12e935a282d_16_87"/>
          <p:cNvSpPr txBox="1"/>
          <p:nvPr/>
        </p:nvSpPr>
        <p:spPr>
          <a:xfrm>
            <a:off x="354275" y="953500"/>
            <a:ext cx="8478000" cy="4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ó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tipo de dado ou "void" // nao retorna nada só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 ficar den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12e935a282d_16_167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4" name="Google Shape;2004;g12e935a282d_16_16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g12e935a282d_16_167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g12e935a282d_16_167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12e935a282d_16_167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12" name="Google Shape;2012;g12e935a282d_16_16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2e935a282d_16_167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g12e935a282d_16_1679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Passagem de Parâmetros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valor (cópia)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referência (endereço)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5" name="Google Shape;2015;g12e935a282d_16_1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75" y="2497900"/>
            <a:ext cx="7157925" cy="24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g12e935a282d_16_1679"/>
          <p:cNvSpPr txBox="1"/>
          <p:nvPr/>
        </p:nvSpPr>
        <p:spPr>
          <a:xfrm>
            <a:off x="7372800" y="3960775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20</a:t>
            </a:r>
            <a:endParaRPr/>
          </a:p>
        </p:txBody>
      </p:sp>
      <p:sp>
        <p:nvSpPr>
          <p:cNvPr id="2017" name="Google Shape;2017;g12e935a282d_16_1679"/>
          <p:cNvSpPr txBox="1"/>
          <p:nvPr/>
        </p:nvSpPr>
        <p:spPr>
          <a:xfrm>
            <a:off x="7372800" y="4519250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10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12e935a282d_16_168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3" name="Google Shape;2023;g12e935a282d_16_16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g12e935a282d_16_168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g12e935a282d_16_168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g12e935a282d_16_1689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12e935a282d_16_169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32" name="Google Shape;2032;g12e935a282d_16_1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g12e935a282d_16_169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g12e935a282d_16_1697"/>
          <p:cNvSpPr txBox="1"/>
          <p:nvPr/>
        </p:nvSpPr>
        <p:spPr>
          <a:xfrm>
            <a:off x="148807" y="2149056"/>
            <a:ext cx="90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g12e935a282d_16_1697"/>
          <p:cNvSpPr txBox="1"/>
          <p:nvPr/>
        </p:nvSpPr>
        <p:spPr>
          <a:xfrm>
            <a:off x="1023175" y="1576225"/>
            <a:ext cx="7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g12e935a282d_16_1697"/>
          <p:cNvSpPr txBox="1"/>
          <p:nvPr/>
        </p:nvSpPr>
        <p:spPr>
          <a:xfrm>
            <a:off x="580725" y="834375"/>
            <a:ext cx="82737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Esse é o grande desafio! Criar nomes que transmitam a ideia do comportamento que o método define, mas sem ficar grande demais. Via de regras preposições como "de", "do", "da" são evitadas, assim como artigos. Na maioria das vezes verbos e substantivos conseguem suprir tal necessidade.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Métodos muito grandes são difíceis de entender e manter. Então evitar isto ajuda na manutenção do mesmo. Essas valores não são uma regra, mas existem estudos que aconselhem a este valor </a:t>
            </a: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80 e 120 linhas</a:t>
            </a:r>
            <a:r>
              <a:rPr lang="en-US" sz="1500">
                <a:solidFill>
                  <a:schemeClr val="dk1"/>
                </a:solidFill>
              </a:rPr>
              <a:t>. Sendo 150 a exceção o máxima. Sempre que possível a criação e reúso de métodos deve ser feita, assim evita-se também a repetição de códigos.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Lista de parâmetros muito longas geram um forte acoplamento. Listas curtas são mais fáceis de manter. Acoplamento é um conceito um pouco mais avançado, mas tenha em mente que listas longas geram forte acoplamento.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Definir a visibilidade adequada de um método é importantíssimo. Agora tudo será público(public) por facilidade de explicação. Mas na verdade a visibilidade deve ser bem pensada. 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12e935a282d_16_170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042" name="Google Shape;2042;g12e935a282d_16_17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g12e935a282d_16_170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g12e935a282d_16_170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2e935a282d_16_171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050" name="Google Shape;2050;g12e935a282d_16_1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g12e935a282d_16_17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g12e935a282d_16_171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12e935a282d_16_172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g12e935a282d_16_1720"/>
          <p:cNvSpPr txBox="1"/>
          <p:nvPr/>
        </p:nvSpPr>
        <p:spPr>
          <a:xfrm>
            <a:off x="354275" y="0"/>
            <a:ext cx="847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soma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//Visib/Modif/Retorno/Nome(Parametro1, Parametro2) Obs.: O retorno Void não tem retorno é um retorno vazio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+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soma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mais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numero1 -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subtracao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menos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*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multiplicação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vezes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/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divisão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por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12e935a282d_16_172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g12e935a282d_16_1725"/>
          <p:cNvSpPr txBox="1"/>
          <p:nvPr/>
        </p:nvSpPr>
        <p:spPr>
          <a:xfrm>
            <a:off x="117775" y="-68675"/>
            <a:ext cx="8836800" cy="5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obterMensagem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12e935a282d_16_173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g12e935a282d_16_1730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"Hora inválida."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mensagemBomDia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//Esse método foi criado para mostrar que é possível criar um método dentro de outro método e que isso é comum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dia!"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tarde!"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noite!"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12e935a282d_16_17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2e935a282d_16_1735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//Visib/Modif/Retorno/Nome(parâmetro "no caso está sem parâmetro")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parcelas) {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principal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mostrar que é possivel criar um método dentro de outro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2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3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"Quantidade de parcelas não aceita."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e935a282d_16_9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" name="Google Shape;238;g12e935a282d_16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12e935a282d_16_9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2e935a282d_16_94"/>
          <p:cNvSpPr txBox="1"/>
          <p:nvPr/>
        </p:nvSpPr>
        <p:spPr>
          <a:xfrm>
            <a:off x="150950" y="784538"/>
            <a:ext cx="8478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Abaixo temos  alguns exemplos de métodos válidos e mais comuns, no que diz respeito à utilização das possibilidades apresentadas. Cada método terá sua necessidade e usará os itens de seu padrão de definição.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alcularTotalNota() {…} 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erificarDistancia(int cordenada1, int cordenada2) {…} 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vazio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do metodo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parametros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 </a:t>
            </a:r>
            <a:r>
              <a:rPr lang="en-US" sz="1100">
                <a:solidFill>
                  <a:schemeClr val="dk1"/>
                </a:solidFill>
              </a:rPr>
              <a:t>forma que vamos utilizar neste curso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 = RETORNO, N = NOME, P = PARÂMETROS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12e935a282d_16_174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g12e935a282d_16_1740"/>
          <p:cNvSpPr txBox="1"/>
          <p:nvPr/>
        </p:nvSpPr>
        <p:spPr>
          <a:xfrm>
            <a:off x="153600" y="0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 classe Main é onde o programa vai ser executado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calculadora"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chamar o método (passar uma mensagem) a partir da classe nesse caso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//Classe.nome(parâmetro1, parâmetro2) - Precisamos passar esses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mensagem"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Empréstimo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empréstimo"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Foi criado para mostrar que é possível passar um parâmetros para outro método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12e935a282d_16_174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8" name="Google Shape;2088;g12e935a282d_16_174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9" name="Google Shape;2089;g12e935a282d_16_174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0" name="Google Shape;2090;g12e935a282d_16_174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2e935a282d_16_1745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g12e935a282d_16_174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3" name="Google Shape;2093;g12e935a282d_16_1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g12e935a282d_16_174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g12e935a282d_16_174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6" name="Google Shape;2096;g12e935a282d_16_1745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12e935a282d_16_175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02" name="Google Shape;2102;g12e935a282d_16_17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g12e935a282d_16_1758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Google Shape;2104;g12e935a282d_16_175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12e935a282d_16_176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0" name="Google Shape;2110;g12e935a282d_16_17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g12e935a282d_16_176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g12e935a282d_16_1765"/>
          <p:cNvSpPr txBox="1"/>
          <p:nvPr/>
        </p:nvSpPr>
        <p:spPr>
          <a:xfrm>
            <a:off x="354275" y="13948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Google Shape;2113;g12e935a282d_16_1765"/>
          <p:cNvSpPr txBox="1"/>
          <p:nvPr/>
        </p:nvSpPr>
        <p:spPr>
          <a:xfrm>
            <a:off x="384200" y="2996775"/>
            <a:ext cx="7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g12e935a282d_16_1765"/>
          <p:cNvSpPr txBox="1"/>
          <p:nvPr/>
        </p:nvSpPr>
        <p:spPr>
          <a:xfrm>
            <a:off x="896475" y="3278525"/>
            <a:ext cx="735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Obs: quando os parâmetros são completamente iguais devemos alterar o tipo de dado, por exemplo tipo de dado double uma dou parâmetros que estão iguais deverá ser alterado para float.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12e935a282d_16_177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20" name="Google Shape;2120;g12e935a282d_16_17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g12e935a282d_16_177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g12e935a282d_16_1774"/>
          <p:cNvSpPr txBox="1"/>
          <p:nvPr/>
        </p:nvSpPr>
        <p:spPr>
          <a:xfrm>
            <a:off x="354275" y="897001"/>
            <a:ext cx="84780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g12e935a282d_16_1774"/>
          <p:cNvSpPr txBox="1"/>
          <p:nvPr/>
        </p:nvSpPr>
        <p:spPr>
          <a:xfrm>
            <a:off x="30202" y="2343157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2124" name="Google Shape;2124;g12e935a282d_16_1774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2125" name="Google Shape;2125;g12e935a282d_16_1774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2126" name="Google Shape;2126;g12e935a282d_16_1774"/>
          <p:cNvSpPr txBox="1"/>
          <p:nvPr/>
        </p:nvSpPr>
        <p:spPr>
          <a:xfrm>
            <a:off x="30192" y="3270489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 </a:t>
            </a:r>
            <a:endParaRPr/>
          </a:p>
        </p:txBody>
      </p:sp>
      <p:sp>
        <p:nvSpPr>
          <p:cNvPr id="2127" name="Google Shape;2127;g12e935a282d_16_1774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2128" name="Google Shape;2128;g12e935a282d_16_1774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2129" name="Google Shape;2129;g12e935a282d_16_1774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2130" name="Google Shape;2130;g12e935a282d_16_1774"/>
          <p:cNvSpPr txBox="1"/>
          <p:nvPr/>
        </p:nvSpPr>
        <p:spPr>
          <a:xfrm>
            <a:off x="30204" y="4672275"/>
            <a:ext cx="880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 </a:t>
            </a:r>
            <a:endParaRPr/>
          </a:p>
        </p:txBody>
      </p:sp>
      <p:sp>
        <p:nvSpPr>
          <p:cNvPr id="2131" name="Google Shape;2131;g12e935a282d_16_1774"/>
          <p:cNvSpPr txBox="1"/>
          <p:nvPr/>
        </p:nvSpPr>
        <p:spPr>
          <a:xfrm>
            <a:off x="459575" y="1758150"/>
            <a:ext cx="73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Mudar a lista de parâmetros e manter o nome do método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2e935a282d_16_179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37" name="Google Shape;2137;g12e935a282d_16_17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g12e935a282d_16_17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g12e935a282d_16_179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/>
          </a:p>
        </p:txBody>
      </p:sp>
      <p:pic>
        <p:nvPicPr>
          <p:cNvPr descr="Tabela&#10;&#10;Descrição gerada automaticamente" id="2140" name="Google Shape;2140;g12e935a282d_16_17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475" y="987400"/>
            <a:ext cx="6672275" cy="36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12e935a282d_16_179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46" name="Google Shape;2146;g12e935a282d_16_17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g12e935a282d_16_179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g12e935a282d_16_179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2149" name="Google Shape;2149;g12e935a282d_16_17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621" y="1666536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12e935a282d_16_180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5" name="Google Shape;2155;g12e935a282d_16_18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g12e935a282d_16_180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g12e935a282d_16_180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8" name="Google Shape;2158;g12e935a282d_16_1806"/>
          <p:cNvSpPr txBox="1"/>
          <p:nvPr/>
        </p:nvSpPr>
        <p:spPr>
          <a:xfrm>
            <a:off x="443725" y="2060175"/>
            <a:ext cx="803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Embora sejam dois conceitos relacionados á metodos, estas são completamente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12e935a282d_16_181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164" name="Google Shape;2164;g12e935a282d_16_18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5" name="Google Shape;2165;g12e935a282d_16_181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g12e935a282d_16_181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12e935a282d_16_18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g12e935a282d_16_1821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//Assinatura = Nome +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 * lado);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lado1 * lado2);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losango:"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(diagonal1 * diagonal2)/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e935a282d_16_10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" name="Google Shape;246;g12e935a282d_16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2e935a282d_16_10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2e935a282d_16_101"/>
          <p:cNvSpPr txBox="1"/>
          <p:nvPr/>
        </p:nvSpPr>
        <p:spPr>
          <a:xfrm>
            <a:off x="191950" y="1026850"/>
            <a:ext cx="8640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249" name="Google Shape;249;g12e935a282d_16_101"/>
          <p:cNvSpPr txBox="1"/>
          <p:nvPr/>
        </p:nvSpPr>
        <p:spPr>
          <a:xfrm>
            <a:off x="191938" y="2127490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250" name="Google Shape;250;g12e935a282d_16_101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251" name="Google Shape;251;g12e935a282d_16_101"/>
          <p:cNvSpPr txBox="1"/>
          <p:nvPr/>
        </p:nvSpPr>
        <p:spPr>
          <a:xfrm>
            <a:off x="-947025" y="3496637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252" name="Google Shape;252;g12e935a282d_16_101"/>
          <p:cNvSpPr txBox="1"/>
          <p:nvPr/>
        </p:nvSpPr>
        <p:spPr>
          <a:xfrm>
            <a:off x="-250167" y="4165480"/>
            <a:ext cx="880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2e935a282d_16_101"/>
          <p:cNvSpPr txBox="1"/>
          <p:nvPr/>
        </p:nvSpPr>
        <p:spPr>
          <a:xfrm>
            <a:off x="1729850" y="3281463"/>
            <a:ext cx="22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</a:rPr>
              <a:t>Para chamar uma classe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54" name="Google Shape;254;g12e935a282d_16_101"/>
          <p:cNvSpPr txBox="1"/>
          <p:nvPr/>
        </p:nvSpPr>
        <p:spPr>
          <a:xfrm>
            <a:off x="1678700" y="3950738"/>
            <a:ext cx="20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Para chamar uma objeto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12e935a282d_16_182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g12e935a282d_16_1826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ublic class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Quadrilátero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quadrilátero"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//Classe.nome(parâmetro) - Isso para chamar a classe ou melhor passar uma mensagem.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12e935a282d_16_1831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4" name="Google Shape;2184;g12e935a282d_16_1831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5" name="Google Shape;2185;g12e935a282d_16_1831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6" name="Google Shape;2186;g12e935a282d_16_1831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g12e935a282d_16_1831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g12e935a282d_16_1831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9" name="Google Shape;2189;g12e935a282d_16_18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g12e935a282d_16_1831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g12e935a282d_16_1831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2" name="Google Shape;2192;g12e935a282d_16_1831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12e935a282d_16_184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98" name="Google Shape;2198;g12e935a282d_16_18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g12e935a282d_16_1844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2200" name="Google Shape;2200;g12e935a282d_16_184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12e935a282d_16_1851"/>
          <p:cNvSpPr txBox="1"/>
          <p:nvPr>
            <p:ph idx="1" type="subTitle"/>
          </p:nvPr>
        </p:nvSpPr>
        <p:spPr>
          <a:xfrm>
            <a:off x="311700" y="3819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2206" name="Google Shape;2206;g12e935a282d_16_18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g12e935a282d_16_185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g12e935a282d_16_185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 -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continue e o break também são instruções de interrupção, mas estão mais atrelados a laços de repetição e o retorno está atrelado a métodos.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12e935a282d_16_185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2214" name="Google Shape;2214;g12e935a282d_16_18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g12e935a282d_16_185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g12e935a282d_16_185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que ocorrer primero deste tres casos, faz o método finalizar. Assim, a execução do programa volta para o ponto onde o método foi chamado, ou seja, foi passada uma mensagem para ele.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12e935a282d_16_186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2222" name="Google Shape;2222;g12e935a282d_16_1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g12e935a282d_16_186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g12e935a282d_16_1865"/>
          <p:cNvSpPr txBox="1"/>
          <p:nvPr/>
        </p:nvSpPr>
        <p:spPr>
          <a:xfrm>
            <a:off x="354275" y="1318701"/>
            <a:ext cx="8478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•"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 precisar, o método pode não retornar nada. Usa-se o void. Mas se ainda precisar, pode usar o "return puro e sem valor" para abortar no momento desejado a execução do método.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12e935a282d_16_187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30" name="Google Shape;2230;g12e935a282d_16_18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g12e935a282d_16_187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g12e935a282d_16_1872"/>
          <p:cNvSpPr txBox="1"/>
          <p:nvPr/>
        </p:nvSpPr>
        <p:spPr>
          <a:xfrm>
            <a:off x="428625" y="1331070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2233" name="Google Shape;2233;g12e935a282d_16_1872"/>
          <p:cNvSpPr txBox="1"/>
          <p:nvPr/>
        </p:nvSpPr>
        <p:spPr>
          <a:xfrm>
            <a:off x="697325" y="4378475"/>
            <a:ext cx="33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dar erro de compilação pq um float não é compátivel com um int</a:t>
            </a:r>
            <a:endParaRPr/>
          </a:p>
        </p:txBody>
      </p:sp>
      <p:sp>
        <p:nvSpPr>
          <p:cNvPr id="2234" name="Google Shape;2234;g12e935a282d_16_1872"/>
          <p:cNvSpPr txBox="1"/>
          <p:nvPr/>
        </p:nvSpPr>
        <p:spPr>
          <a:xfrm>
            <a:off x="4960275" y="2060175"/>
            <a:ext cx="35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Vai dar erro de compilação pq void  não retorna nada. Deveria ser return;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12e935a282d_16_188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240" name="Google Shape;2240;g12e935a282d_16_1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Google Shape;2241;g12e935a282d_16_188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Google Shape;2242;g12e935a282d_16_188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12e935a282d_16_188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g12e935a282d_16_1888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 * lado;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 * lado2;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xpto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"Antes"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long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Esse método está retornando um double e não um log. isso dá um erro.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12e935a282d_16_189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4" name="Google Shape;2254;g12e935a282d_16_1893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Retornos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retornos"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e935a282d_16_11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0" name="Google Shape;260;g12e935a282d_16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2e935a282d_16_11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2e935a282d_16_114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                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2e935a282d_16_114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264" name="Google Shape;264;g12e935a282d_16_114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2e935a282d_16_114"/>
          <p:cNvSpPr txBox="1"/>
          <p:nvPr/>
        </p:nvSpPr>
        <p:spPr>
          <a:xfrm>
            <a:off x="1154322" y="2232702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266" name="Google Shape;266;g12e935a282d_16_114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  <p:sp>
        <p:nvSpPr>
          <p:cNvPr id="267" name="Google Shape;267;g12e935a282d_16_114"/>
          <p:cNvSpPr txBox="1"/>
          <p:nvPr/>
        </p:nvSpPr>
        <p:spPr>
          <a:xfrm>
            <a:off x="2010550" y="2129500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</a:t>
            </a:r>
            <a:r>
              <a:rPr b="1" lang="en-US"/>
              <a:t>ome() </a:t>
            </a:r>
            <a:r>
              <a:rPr lang="en-US"/>
              <a:t>     </a:t>
            </a:r>
            <a:r>
              <a:rPr lang="en-US"/>
              <a:t>Obs:  tb é uma assinatura, é uma lista vazia</a:t>
            </a:r>
            <a:r>
              <a:rPr b="1" lang="en-US"/>
              <a:t> 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12e935a282d_16_1898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0" name="Google Shape;2260;g12e935a282d_16_1898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1" name="Google Shape;2261;g12e935a282d_16_1898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2" name="Google Shape;2262;g12e935a282d_16_1898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g12e935a282d_16_1898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g12e935a282d_16_1898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5" name="Google Shape;2265;g12e935a282d_16_1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266" name="Google Shape;2266;g12e935a282d_16_1898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g12e935a282d_16_1898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8" name="Google Shape;2268;g12e935a282d_16_1898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9" name="Google Shape;2269;g12e935a282d_16_1898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g12e935a282d_16_19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75" name="Google Shape;2275;g12e935a282d_16_19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g12e935a282d_16_19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g12e935a282d_16_191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2e935a282d_16_191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83" name="Google Shape;2283;g12e935a282d_16_19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g12e935a282d_16_191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g12e935a282d_16_191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12e935a282d_16_192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1" name="Google Shape;2291;g12e935a282d_16_19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g12e935a282d_16_1926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Google Shape;2293;g12e935a282d_16_192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2e935a282d_16_193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99" name="Google Shape;2299;g12e935a282d_16_19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g12e935a282d_16_1933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2301" name="Google Shape;2301;g12e935a282d_16_193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g12e935a282d_16_1933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g12e935a282d_16_1933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g12e935a282d_16_1933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g12e935a282d_16_1933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g12e935a282d_16_1933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12e935a282d_16_1945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12" name="Google Shape;2312;g12e935a282d_16_1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g12e935a282d_16_1945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Google Shape;2314;g12e935a282d_16_194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12e935a282d_16_1952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0" name="Google Shape;2320;g12e935a282d_16_1952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1" name="Google Shape;2321;g12e935a282d_16_1952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2" name="Google Shape;2322;g12e935a282d_16_195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g12e935a282d_16_1952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g12e935a282d_16_195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5" name="Google Shape;2325;g12e935a282d_16_19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g12e935a282d_16_195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g12e935a282d_16_1952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8" name="Google Shape;2328;g12e935a282d_16_1952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9" name="Google Shape;2329;g12e935a282d_16_1952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12e935a282d_16_1966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5" name="Google Shape;2335;g12e935a282d_16_1966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6" name="Google Shape;2336;g12e935a282d_16_1966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7" name="Google Shape;2337;g12e935a282d_16_1966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g12e935a282d_16_1966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g12e935a282d_16_1966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0" name="Google Shape;2340;g12e935a282d_16_19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g12e935a282d_16_1966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g12e935a282d_16_1966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3" name="Google Shape;2343;g12e935a282d_16_1966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12e935a282d_16_197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49" name="Google Shape;2349;g12e935a282d_16_1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0" name="Google Shape;2350;g12e935a282d_16_1979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1" name="Google Shape;2351;g12e935a282d_16_197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12e935a282d_16_198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7" name="Google Shape;2357;g12e935a282d_16_19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8" name="Google Shape;2358;g12e935a282d_16_198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g12e935a282d_16_198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e935a282d_16_12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3" name="Google Shape;273;g12e935a282d_16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12e935a282d_16_12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2e935a282d_16_126"/>
          <p:cNvSpPr txBox="1"/>
          <p:nvPr/>
        </p:nvSpPr>
        <p:spPr>
          <a:xfrm>
            <a:off x="354275" y="1318700"/>
            <a:ext cx="84780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2e935a282d_16_126"/>
          <p:cNvSpPr txBox="1"/>
          <p:nvPr/>
        </p:nvSpPr>
        <p:spPr>
          <a:xfrm>
            <a:off x="752075" y="2048550"/>
            <a:ext cx="733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Os construtores criam objetos a partir de classes. O destrutores auxiliam na destruição de objetos. </a:t>
            </a:r>
            <a:endParaRPr/>
          </a:p>
        </p:txBody>
      </p:sp>
      <p:sp>
        <p:nvSpPr>
          <p:cNvPr id="277" name="Google Shape;277;g12e935a282d_16_126"/>
          <p:cNvSpPr txBox="1"/>
          <p:nvPr/>
        </p:nvSpPr>
        <p:spPr>
          <a:xfrm flipH="1">
            <a:off x="872900" y="3616725"/>
            <a:ext cx="691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É o que faz o software de fato funcionar. São as execuções dos métodos, as mensagens que são passadas para eles para que eles executem seus processamentos (códigos) internos. Nesse momento apenas passaremos mensagens a métodos através de uma classe.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g12e935a282d_16_199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65" name="Google Shape;2365;g12e935a282d_16_19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6" name="Google Shape;2366;g12e935a282d_16_199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g12e935a282d_16_199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12e935a282d_16_200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3" name="Google Shape;2373;g12e935a282d_16_2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4" name="Google Shape;2374;g12e935a282d_16_200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g12e935a282d_16_200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concreto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padrao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2e935a282d_16_200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1" name="Google Shape;2381;g12e935a282d_16_20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g12e935a282d_16_200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g12e935a282d_16_200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</a:t>
            </a:r>
            <a:endParaRPr b="1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12e935a282d_16_201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89" name="Google Shape;2389;g12e935a282d_16_20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g12e935a282d_16_201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g12e935a282d_16_201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2392" name="Google Shape;2392;g12e935a282d_16_2014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2393" name="Google Shape;2393;g12e935a282d_16_2014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2394" name="Google Shape;2394;g12e935a282d_16_2014"/>
          <p:cNvSpPr txBox="1"/>
          <p:nvPr/>
        </p:nvSpPr>
        <p:spPr>
          <a:xfrm>
            <a:off x="-250166" y="3669462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2395" name="Google Shape;2395;g12e935a282d_16_2014"/>
          <p:cNvSpPr txBox="1"/>
          <p:nvPr/>
        </p:nvSpPr>
        <p:spPr>
          <a:xfrm>
            <a:off x="-250167" y="4165480"/>
            <a:ext cx="8803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12e935a282d_16_202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01" name="Google Shape;2401;g12e935a282d_16_20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g12e935a282d_16_202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g12e935a282d_16_202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g12e935a282d_16_2025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2405" name="Google Shape;2405;g12e935a282d_16_2025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g12e935a282d_16_2025"/>
          <p:cNvSpPr txBox="1"/>
          <p:nvPr/>
        </p:nvSpPr>
        <p:spPr>
          <a:xfrm>
            <a:off x="1154322" y="2270364"/>
            <a:ext cx="1460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2407" name="Google Shape;2407;g12e935a282d_16_2025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12e935a282d_16_203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3" name="Google Shape;2413;g12e935a282d_16_20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g12e935a282d_16_203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5" name="Google Shape;2415;g12e935a282d_16_203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12e935a282d_16_204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21" name="Google Shape;2421;g12e935a282d_16_20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g12e935a282d_16_204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g12e935a282d_16_204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g12e935a282d_16_2043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12e935a282d_16_205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430" name="Google Shape;2430;g12e935a282d_16_20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g12e935a282d_16_205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g12e935a282d_16_205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12e935a282d_16_205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438" name="Google Shape;2438;g12e935a282d_16_20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g12e935a282d_16_205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g12e935a282d_16_205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12e935a282d_16_206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6" name="Google Shape;2446;g12e935a282d_16_206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7" name="Google Shape;2447;g12e935a282d_16_206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8" name="Google Shape;2448;g12e935a282d_16_206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g12e935a282d_16_2065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0" name="Google Shape;2450;g12e935a282d_16_206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1" name="Google Shape;2451;g12e935a282d_16_20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Google Shape;2452;g12e935a282d_16_206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g12e935a282d_16_206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4" name="Google Shape;2454;g12e935a282d_16_2065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e935a282d_16_135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Thiago Leite e Carvalho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Engenheiro de Software, Professor, Escritor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g12e935a282d_16_135"/>
          <p:cNvSpPr txBox="1"/>
          <p:nvPr>
            <p:ph idx="1" type="subTitle"/>
          </p:nvPr>
        </p:nvSpPr>
        <p:spPr>
          <a:xfrm>
            <a:off x="311700" y="19051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/>
          </a:p>
        </p:txBody>
      </p:sp>
      <p:sp>
        <p:nvSpPr>
          <p:cNvPr id="284" name="Google Shape;284;g12e935a282d_16_13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2e935a282d_16_13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2e935a282d_16_13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g12e935a282d_16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00" y="30236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2e935a282d_16_207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0" name="Google Shape;2460;g12e935a282d_16_20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1" name="Google Shape;2461;g12e935a282d_16_2078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2" name="Google Shape;2462;g12e935a282d_16_207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12e935a282d_16_208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8" name="Google Shape;2468;g12e935a282d_16_20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g12e935a282d_16_208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g12e935a282d_16_208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12e935a282d_16_209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76" name="Google Shape;2476;g12e935a282d_16_20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Google Shape;2477;g12e935a282d_16_209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g12e935a282d_16_209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9" name="Google Shape;2479;g12e935a282d_16_2092"/>
          <p:cNvSpPr txBox="1"/>
          <p:nvPr/>
        </p:nvSpPr>
        <p:spPr>
          <a:xfrm>
            <a:off x="30192" y="2343149"/>
            <a:ext cx="478119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2480" name="Google Shape;2480;g12e935a282d_16_2092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2481" name="Google Shape;2481;g12e935a282d_16_2092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2482" name="Google Shape;2482;g12e935a282d_16_2092"/>
          <p:cNvSpPr txBox="1"/>
          <p:nvPr/>
        </p:nvSpPr>
        <p:spPr>
          <a:xfrm>
            <a:off x="30192" y="3270489"/>
            <a:ext cx="595654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</a:t>
            </a:r>
            <a:endParaRPr/>
          </a:p>
        </p:txBody>
      </p:sp>
      <p:sp>
        <p:nvSpPr>
          <p:cNvPr id="2483" name="Google Shape;2483;g12e935a282d_16_2092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2484" name="Google Shape;2484;g12e935a282d_16_2092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2485" name="Google Shape;2485;g12e935a282d_16_2092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2486" name="Google Shape;2486;g12e935a282d_16_2092"/>
          <p:cNvSpPr txBox="1"/>
          <p:nvPr/>
        </p:nvSpPr>
        <p:spPr>
          <a:xfrm>
            <a:off x="30191" y="4672281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12e935a282d_16_210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2" name="Google Shape;2492;g12e935a282d_16_2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g12e935a282d_16_210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g12e935a282d_16_210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/>
          </a:p>
        </p:txBody>
      </p:sp>
      <p:pic>
        <p:nvPicPr>
          <p:cNvPr descr="Tabela&#10;&#10;Descrição gerada automaticamente" id="2495" name="Google Shape;2495;g12e935a282d_16_2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466" y="1796128"/>
            <a:ext cx="6129067" cy="316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12e935a282d_16_211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01" name="Google Shape;2501;g12e935a282d_16_2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2" name="Google Shape;2502;g12e935a282d_16_211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g12e935a282d_16_211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2504" name="Google Shape;2504;g12e935a282d_16_2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758" y="1961286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12e935a282d_16_212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10" name="Google Shape;2510;g12e935a282d_16_2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1" name="Google Shape;2511;g12e935a282d_16_212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g12e935a282d_16_212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12e935a282d_16_213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518" name="Google Shape;2518;g12e935a282d_16_2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9" name="Google Shape;2519;g12e935a282d_16_213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12e935a282d_16_213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12e935a282d_16_2137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6" name="Google Shape;2526;g12e935a282d_16_2137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7" name="Google Shape;2527;g12e935a282d_16_2137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8" name="Google Shape;2528;g12e935a282d_16_2137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g12e935a282d_16_2137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g12e935a282d_16_2137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1" name="Google Shape;2531;g12e935a282d_16_2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32" name="Google Shape;2532;g12e935a282d_16_2137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g12e935a282d_16_2137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4" name="Google Shape;2534;g12e935a282d_16_2137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12e935a282d_16_215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40" name="Google Shape;2540;g12e935a282d_16_2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g12e935a282d_16_2150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2542" name="Google Shape;2542;g12e935a282d_16_215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12e935a282d_16_215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2548" name="Google Shape;2548;g12e935a282d_16_2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g12e935a282d_16_215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g12e935a282d_16_215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e935a282d_16_14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3" name="Google Shape;293;g12e935a282d_16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2e935a282d_16_144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2e935a282d_16_14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12e935a282d_16_216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2556" name="Google Shape;2556;g12e935a282d_16_2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7" name="Google Shape;2557;g12e935a282d_16_216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g12e935a282d_16_216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g12e935a282d_16_217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2564" name="Google Shape;2564;g12e935a282d_16_2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g12e935a282d_16_217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g12e935a282d_16_217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12e935a282d_16_217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72" name="Google Shape;2572;g12e935a282d_16_2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g12e935a282d_16_217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g12e935a282d_16_217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setIdade(...)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12e935a282d_16_218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580" name="Google Shape;2580;g12e935a282d_16_2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g12e935a282d_16_218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g12e935a282d_16_218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12e935a282d_16_219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88" name="Google Shape;2588;g12e935a282d_16_2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g12e935a282d_16_219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g12e935a282d_16_219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>
                <a:hlinkClick r:id="rId5"/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12e935a282d_16_219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96" name="Google Shape;2596;g12e935a282d_16_2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g12e935a282d_16_219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g12e935a282d_16_219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126f630a1ee_3_8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04" name="Google Shape;2604;g126f630a1ee_3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g126f630a1ee_3_8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g126f630a1ee_3_88"/>
          <p:cNvSpPr txBox="1"/>
          <p:nvPr/>
        </p:nvSpPr>
        <p:spPr>
          <a:xfrm>
            <a:off x="150950" y="784538"/>
            <a:ext cx="8478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Abaixo temos  alguns exemplos de métodos válidos e mais comuns, no que diz respeito à utilização das possibilidades apresentadas. Cada método terá sua necessidade e usará os itens de seu padrão de definição.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alcularTotalNota() {…} 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erificarDistancia(int cordenada1, int cordenada2) {…} 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vazio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do metodo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parametros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 </a:t>
            </a:r>
            <a:r>
              <a:rPr lang="en-US" sz="1100">
                <a:solidFill>
                  <a:schemeClr val="dk1"/>
                </a:solidFill>
              </a:rPr>
              <a:t>forma que vamos utilizar neste curso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 = RETORNO, N = NOME, P = PARÂMETROS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126f630a1ee_3_9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12" name="Google Shape;2612;g126f630a1ee_3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g126f630a1ee_3_9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g126f630a1ee_3_95"/>
          <p:cNvSpPr txBox="1"/>
          <p:nvPr/>
        </p:nvSpPr>
        <p:spPr>
          <a:xfrm>
            <a:off x="191950" y="1026850"/>
            <a:ext cx="8640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2615" name="Google Shape;2615;g126f630a1ee_3_95"/>
          <p:cNvSpPr txBox="1"/>
          <p:nvPr/>
        </p:nvSpPr>
        <p:spPr>
          <a:xfrm>
            <a:off x="191938" y="2127490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2616" name="Google Shape;2616;g126f630a1ee_3_95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2617" name="Google Shape;2617;g126f630a1ee_3_95"/>
          <p:cNvSpPr txBox="1"/>
          <p:nvPr/>
        </p:nvSpPr>
        <p:spPr>
          <a:xfrm>
            <a:off x="-947025" y="3496637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2618" name="Google Shape;2618;g126f630a1ee_3_95"/>
          <p:cNvSpPr txBox="1"/>
          <p:nvPr/>
        </p:nvSpPr>
        <p:spPr>
          <a:xfrm>
            <a:off x="-250167" y="4165480"/>
            <a:ext cx="880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g126f630a1ee_3_95"/>
          <p:cNvSpPr txBox="1"/>
          <p:nvPr/>
        </p:nvSpPr>
        <p:spPr>
          <a:xfrm>
            <a:off x="1729850" y="3281463"/>
            <a:ext cx="22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</a:rPr>
              <a:t>Para chamar uma classe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620" name="Google Shape;2620;g126f630a1ee_3_95"/>
          <p:cNvSpPr txBox="1"/>
          <p:nvPr/>
        </p:nvSpPr>
        <p:spPr>
          <a:xfrm>
            <a:off x="1678700" y="3950738"/>
            <a:ext cx="20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Para chamar uma objeto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126f630a1ee_3_10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26" name="Google Shape;2626;g126f630a1ee_3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7" name="Google Shape;2627;g126f630a1ee_3_10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8" name="Google Shape;2628;g126f630a1ee_3_108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                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9" name="Google Shape;2629;g126f630a1ee_3_108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2630" name="Google Shape;2630;g126f630a1ee_3_108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g126f630a1ee_3_108"/>
          <p:cNvSpPr txBox="1"/>
          <p:nvPr/>
        </p:nvSpPr>
        <p:spPr>
          <a:xfrm>
            <a:off x="1154322" y="2232702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2632" name="Google Shape;2632;g126f630a1ee_3_108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  <p:sp>
        <p:nvSpPr>
          <p:cNvPr id="2633" name="Google Shape;2633;g126f630a1ee_3_108"/>
          <p:cNvSpPr txBox="1"/>
          <p:nvPr/>
        </p:nvSpPr>
        <p:spPr>
          <a:xfrm>
            <a:off x="2010550" y="2129500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</a:t>
            </a:r>
            <a:r>
              <a:rPr b="1" lang="en-US"/>
              <a:t>ome() </a:t>
            </a:r>
            <a:r>
              <a:rPr lang="en-US"/>
              <a:t>     </a:t>
            </a:r>
            <a:r>
              <a:rPr lang="en-US"/>
              <a:t>Obs:  tb é uma assinatura, é uma lista vazia</a:t>
            </a:r>
            <a:r>
              <a:rPr b="1" lang="en-US"/>
              <a:t> 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g126f630a1ee_3_12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39" name="Google Shape;2639;g126f630a1ee_3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g126f630a1ee_3_12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g126f630a1ee_3_120"/>
          <p:cNvSpPr txBox="1"/>
          <p:nvPr/>
        </p:nvSpPr>
        <p:spPr>
          <a:xfrm>
            <a:off x="354275" y="1318700"/>
            <a:ext cx="84780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Google Shape;2642;g126f630a1ee_3_120"/>
          <p:cNvSpPr txBox="1"/>
          <p:nvPr/>
        </p:nvSpPr>
        <p:spPr>
          <a:xfrm>
            <a:off x="752075" y="2048550"/>
            <a:ext cx="733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Os construtores criam objetos a partir de classes. O destrutores auxiliam na destruição de objetos. </a:t>
            </a:r>
            <a:endParaRPr/>
          </a:p>
        </p:txBody>
      </p:sp>
      <p:sp>
        <p:nvSpPr>
          <p:cNvPr id="2643" name="Google Shape;2643;g126f630a1ee_3_120"/>
          <p:cNvSpPr txBox="1"/>
          <p:nvPr/>
        </p:nvSpPr>
        <p:spPr>
          <a:xfrm flipH="1">
            <a:off x="872900" y="3616725"/>
            <a:ext cx="691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É o que faz o software de fato funcionar. São as execuções dos métodos, as mensagens que são passadas para eles para que eles executem seus processamentos (códigos) internos. Nesse momento apenas passaremos mensagens a métodos através de uma classe.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e935a282d_16_15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1" name="Google Shape;301;g12e935a282d_16_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e935a282d_16_151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303" name="Google Shape;303;g12e935a282d_16_15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2e935a282d_16_151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2e935a282d_16_151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12e935a282d_16_151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12e935a282d_16_151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e935a282d_16_151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126f630a1ee_3_129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Thiago Leite e Carvalho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Engenheiro de Software, Professor, Escritor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9" name="Google Shape;2649;g126f630a1ee_3_129"/>
          <p:cNvSpPr txBox="1"/>
          <p:nvPr>
            <p:ph idx="1" type="subTitle"/>
          </p:nvPr>
        </p:nvSpPr>
        <p:spPr>
          <a:xfrm>
            <a:off x="311700" y="19051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/>
          </a:p>
        </p:txBody>
      </p:sp>
      <p:sp>
        <p:nvSpPr>
          <p:cNvPr id="2650" name="Google Shape;2650;g126f630a1ee_3_12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g126f630a1ee_3_12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g126f630a1ee_3_12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3" name="Google Shape;2653;g126f630a1ee_3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00" y="30236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126f630a1ee_3_13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59" name="Google Shape;2659;g126f630a1ee_3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0" name="Google Shape;2660;g126f630a1ee_3_138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1" name="Google Shape;2661;g126f630a1ee_3_13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g126f630a1ee_3_14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7" name="Google Shape;2667;g126f630a1ee_3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g126f630a1ee_3_145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2669" name="Google Shape;2669;g126f630a1ee_3_14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g126f630a1ee_3_145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g126f630a1ee_3_145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g126f630a1ee_3_145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g126f630a1ee_3_145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4" name="Google Shape;2674;g126f630a1ee_3_145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126f630a1ee_3_157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80" name="Google Shape;2680;g126f630a1ee_3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1" name="Google Shape;2681;g126f630a1ee_3_157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2" name="Google Shape;2682;g126f630a1ee_3_15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126f630a1ee_3_164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8" name="Google Shape;2688;g126f630a1ee_3_164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9" name="Google Shape;2689;g126f630a1ee_3_164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0" name="Google Shape;2690;g126f630a1ee_3_16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1" name="Google Shape;2691;g126f630a1ee_3_164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2" name="Google Shape;2692;g126f630a1ee_3_16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3" name="Google Shape;2693;g126f630a1ee_3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Google Shape;2694;g126f630a1ee_3_16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5" name="Google Shape;2695;g126f630a1ee_3_164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6" name="Google Shape;2696;g126f630a1ee_3_164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126f630a1ee_3_17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02" name="Google Shape;2702;g126f630a1ee_3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3" name="Google Shape;2703;g126f630a1ee_3_177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4" name="Google Shape;2704;g126f630a1ee_3_17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126f630a1ee_3_184"/>
          <p:cNvSpPr txBox="1"/>
          <p:nvPr>
            <p:ph idx="1" type="subTitle"/>
          </p:nvPr>
        </p:nvSpPr>
        <p:spPr>
          <a:xfrm>
            <a:off x="332988" y="3181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0" name="Google Shape;2710;g126f630a1ee_3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11" name="Google Shape;2711;g126f630a1ee_3_18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g126f630a1ee_3_18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3" name="Google Shape;2713;g126f630a1ee_3_184"/>
          <p:cNvSpPr txBox="1"/>
          <p:nvPr/>
        </p:nvSpPr>
        <p:spPr>
          <a:xfrm>
            <a:off x="1060925" y="369312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g126f630a1ee_3_184"/>
          <p:cNvSpPr txBox="1"/>
          <p:nvPr/>
        </p:nvSpPr>
        <p:spPr>
          <a:xfrm>
            <a:off x="792350" y="3612525"/>
            <a:ext cx="733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Ou seja, é método  que é responsável por realmente fazer a aplicação funcionar. É nele que iremos definir os códigos que irão manipular os dados. Como dito, um método deve ser chamado para executar, pois não funciona sozinho. Esta chamada é através de uma classe ou objetos.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g126f630a1ee_3_19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20" name="Google Shape;2720;g126f630a1ee_3_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g126f630a1ee_3_19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g126f630a1ee_3_19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g126f630a1ee_3_193"/>
          <p:cNvSpPr txBox="1"/>
          <p:nvPr/>
        </p:nvSpPr>
        <p:spPr>
          <a:xfrm>
            <a:off x="980350" y="474240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criação de um método deve seguir o seu padrão de definição. A regra acima determina o que um método deve ter minimamente e o qué opcional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Neste caso, &lt;??&gt; indicam a opcionalidade.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retorno, nome , os parêntes () e o corpo são obrigatórios.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g126f630a1ee_3_20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29" name="Google Shape;2729;g126f630a1ee_3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0" name="Google Shape;2730;g126f630a1ee_3_20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1" name="Google Shape;2731;g126f630a1ee_3_201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ã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padrão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parâmetro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26f630a1ee_3_20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37" name="Google Shape;2737;g126f630a1ee_3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8" name="Google Shape;2738;g126f630a1ee_3_20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g126f630a1ee_3_208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g126f630a1ee_3_208"/>
          <p:cNvSpPr txBox="1"/>
          <p:nvPr/>
        </p:nvSpPr>
        <p:spPr>
          <a:xfrm>
            <a:off x="443175" y="1060925"/>
            <a:ext cx="82056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V</a:t>
            </a:r>
            <a:r>
              <a:rPr lang="en-US" sz="1300">
                <a:solidFill>
                  <a:schemeClr val="dk1"/>
                </a:solidFill>
              </a:rPr>
              <a:t>: são as visibilidades. Assim como as variáveis, os métodos tb podem definir as visibilidades.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T: se é concreto ou abstrato. Este conceito é mais fácil de explorar em um curso de OO. Aqui vamos sempre utilizar métodos concretos.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M: se é estatico, não estático ou final. Este conceito é mais fácil de explorar em um curso de OO. Aqui vamos sempre utilizar métodos estaticos.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R</a:t>
            </a:r>
            <a:r>
              <a:rPr lang="en-US" sz="1300">
                <a:solidFill>
                  <a:schemeClr val="dk1"/>
                </a:solidFill>
              </a:rPr>
              <a:t>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073763"/>
                </a:solidFill>
              </a:rPr>
              <a:t>N</a:t>
            </a:r>
            <a:r>
              <a:rPr lang="en-US" sz="1200">
                <a:solidFill>
                  <a:srgbClr val="073763"/>
                </a:solidFill>
              </a:rPr>
              <a:t>: nome que é fornecido ao método//  padrao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P:</a:t>
            </a:r>
            <a:r>
              <a:rPr lang="en-US" sz="1300">
                <a:solidFill>
                  <a:schemeClr val="dk1"/>
                </a:solidFill>
              </a:rPr>
              <a:t> são os parâmetros que o método pode receber pra manipular e gerar novos valores.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E: Lista de exceções que pode lançar.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C:</a:t>
            </a:r>
            <a:r>
              <a:rPr lang="en-US" sz="1300">
                <a:solidFill>
                  <a:schemeClr val="dk1"/>
                </a:solidFill>
              </a:rPr>
              <a:t> códigos que pode possuir. Se não tiver código, termina com ";". 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É válido ressaltar que os itens sublinhados são digamos os mais "comuns de usar" e os que exploraremos neste curso.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Existe tb considerações sobre T e M. Existem alguma combinações entre estes que não são validas. Mais uma vez, em OO conseguimos explorar isso.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e935a282d_16_163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4" name="Google Shape;314;g12e935a282d_16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2e935a282d_16_163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12e935a282d_16_16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g126f630a1ee_3_21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46" name="Google Shape;2746;g126f630a1ee_3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7" name="Google Shape;2747;g126f630a1ee_3_21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g126f630a1ee_3_216"/>
          <p:cNvSpPr txBox="1"/>
          <p:nvPr/>
        </p:nvSpPr>
        <p:spPr>
          <a:xfrm>
            <a:off x="441025" y="897000"/>
            <a:ext cx="8478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Abaixo temos  alguns exemplos de métodos válidos e mais comuns, no que diz respeito à utilização das possibilidades apresentadas. Cada método terá sua necessidade e usará os itens de seu padrão de definição.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paramentros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 </a:t>
            </a:r>
            <a:r>
              <a:rPr lang="en-US" sz="1100">
                <a:solidFill>
                  <a:schemeClr val="dk1"/>
                </a:solidFill>
              </a:rPr>
              <a:t>forma que vamos utilizar neste curso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 = RETORNO, N = NOME, P = PARÂMETROS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g126f630a1ee_3_22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54" name="Google Shape;2754;g126f630a1ee_3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5" name="Google Shape;2755;g126f630a1ee_3_22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6" name="Google Shape;2756;g126f630a1ee_3_223"/>
          <p:cNvSpPr txBox="1"/>
          <p:nvPr/>
        </p:nvSpPr>
        <p:spPr>
          <a:xfrm>
            <a:off x="191950" y="1026850"/>
            <a:ext cx="8640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2757" name="Google Shape;2757;g126f630a1ee_3_223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2758" name="Google Shape;2758;g126f630a1ee_3_223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2759" name="Google Shape;2759;g126f630a1ee_3_223"/>
          <p:cNvSpPr txBox="1"/>
          <p:nvPr/>
        </p:nvSpPr>
        <p:spPr>
          <a:xfrm>
            <a:off x="-250175" y="3464462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2760" name="Google Shape;2760;g126f630a1ee_3_223"/>
          <p:cNvSpPr txBox="1"/>
          <p:nvPr/>
        </p:nvSpPr>
        <p:spPr>
          <a:xfrm>
            <a:off x="-250167" y="4165480"/>
            <a:ext cx="880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1" name="Google Shape;2761;g126f630a1ee_3_223"/>
          <p:cNvSpPr txBox="1"/>
          <p:nvPr/>
        </p:nvSpPr>
        <p:spPr>
          <a:xfrm>
            <a:off x="2363700" y="3217738"/>
            <a:ext cx="22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</a:rPr>
              <a:t>Para chamar uma classe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762" name="Google Shape;2762;g126f630a1ee_3_223"/>
          <p:cNvSpPr txBox="1"/>
          <p:nvPr/>
        </p:nvSpPr>
        <p:spPr>
          <a:xfrm>
            <a:off x="1678700" y="3950738"/>
            <a:ext cx="20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Para chamar uma objeto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26f630a1ee_3_23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68" name="Google Shape;2768;g126f630a1ee_3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9" name="Google Shape;2769;g126f630a1ee_3_23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Google Shape;2770;g126f630a1ee_3_23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                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1" name="Google Shape;2771;g126f630a1ee_3_236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2772" name="Google Shape;2772;g126f630a1ee_3_236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3" name="Google Shape;2773;g126f630a1ee_3_236"/>
          <p:cNvSpPr txBox="1"/>
          <p:nvPr/>
        </p:nvSpPr>
        <p:spPr>
          <a:xfrm>
            <a:off x="1154322" y="2232702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2774" name="Google Shape;2774;g126f630a1ee_3_236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  <p:sp>
        <p:nvSpPr>
          <p:cNvPr id="2775" name="Google Shape;2775;g126f630a1ee_3_236"/>
          <p:cNvSpPr txBox="1"/>
          <p:nvPr/>
        </p:nvSpPr>
        <p:spPr>
          <a:xfrm>
            <a:off x="2010550" y="2028425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</a:t>
            </a:r>
            <a:r>
              <a:rPr b="1" lang="en-US"/>
              <a:t>ome() </a:t>
            </a:r>
            <a:r>
              <a:rPr lang="en-US"/>
              <a:t>     </a:t>
            </a:r>
            <a:r>
              <a:rPr lang="en-US"/>
              <a:t>Obs:  tb é uma assinatura, é uma lista vazia</a:t>
            </a:r>
            <a:r>
              <a:rPr b="1" lang="en-US"/>
              <a:t> 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126f630a1ee_3_24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81" name="Google Shape;2781;g126f630a1ee_3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2" name="Google Shape;2782;g126f630a1ee_3_24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3" name="Google Shape;2783;g126f630a1ee_3_248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4" name="Google Shape;2784;g126f630a1ee_3_248"/>
          <p:cNvSpPr txBox="1"/>
          <p:nvPr/>
        </p:nvSpPr>
        <p:spPr>
          <a:xfrm>
            <a:off x="752075" y="2048550"/>
            <a:ext cx="733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Os construtores criam objetos a partir de classes. O destrutores auxiliam na destruição de objetos. </a:t>
            </a:r>
            <a:endParaRPr/>
          </a:p>
        </p:txBody>
      </p:sp>
      <p:sp>
        <p:nvSpPr>
          <p:cNvPr id="2785" name="Google Shape;2785;g126f630a1ee_3_248"/>
          <p:cNvSpPr txBox="1"/>
          <p:nvPr/>
        </p:nvSpPr>
        <p:spPr>
          <a:xfrm flipH="1">
            <a:off x="872900" y="3616725"/>
            <a:ext cx="691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É o que faz o software de fato funcionar. São as execuções dos métodos, as mensagens que são passadas para eles para que eles executem seus processamentos (códigos) internos. Nesse momento apenas passaremos mensagens a métodos através de uma classe.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126f630a1ee_3_25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91" name="Google Shape;2791;g126f630a1ee_3_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2" name="Google Shape;2792;g126f630a1ee_3_25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g126f630a1ee_3_257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Passagem de Parâmetros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valor (cópia)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referência (endereço)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4" name="Google Shape;2794;g126f630a1ee_3_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7157925" cy="24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g126f630a1ee_3_257"/>
          <p:cNvSpPr txBox="1"/>
          <p:nvPr/>
        </p:nvSpPr>
        <p:spPr>
          <a:xfrm>
            <a:off x="7372800" y="3960775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20</a:t>
            </a:r>
            <a:endParaRPr/>
          </a:p>
        </p:txBody>
      </p:sp>
      <p:sp>
        <p:nvSpPr>
          <p:cNvPr id="2796" name="Google Shape;2796;g126f630a1ee_3_257"/>
          <p:cNvSpPr txBox="1"/>
          <p:nvPr/>
        </p:nvSpPr>
        <p:spPr>
          <a:xfrm>
            <a:off x="7372800" y="4519250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10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" name="Google Shape;2801;g126f630a1ee_3_26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02" name="Google Shape;2802;g126f630a1ee_3_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3" name="Google Shape;2803;g126f630a1ee_3_26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Google Shape;2804;g126f630a1ee_3_26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5" name="Google Shape;2805;g126f630a1ee_3_267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g126f630a1ee_3_27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11" name="Google Shape;2811;g126f630a1ee_3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2" name="Google Shape;2812;g126f630a1ee_3_27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3" name="Google Shape;2813;g126f630a1ee_3_275"/>
          <p:cNvSpPr txBox="1"/>
          <p:nvPr/>
        </p:nvSpPr>
        <p:spPr>
          <a:xfrm>
            <a:off x="148807" y="2149056"/>
            <a:ext cx="90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g126f630a1ee_3_275"/>
          <p:cNvSpPr txBox="1"/>
          <p:nvPr/>
        </p:nvSpPr>
        <p:spPr>
          <a:xfrm>
            <a:off x="1023175" y="1576225"/>
            <a:ext cx="7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g126f630a1ee_3_275"/>
          <p:cNvSpPr txBox="1"/>
          <p:nvPr/>
        </p:nvSpPr>
        <p:spPr>
          <a:xfrm>
            <a:off x="580725" y="834375"/>
            <a:ext cx="82737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Esse é o grande desafio! Criar nomes que transmitam a ideia do comportamento que o método define, mas sem ficar grande demais. Via de regras preposições como "de", "do", "da" são evitadas, assim como artigos. Na maioria das vezes verbos e substantivos conseguem suprir tal necessidade.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Métodos muito grandes são difíceis de entender e manter. Então evitar isto ajuda na manutenção do mesmo. Essas valores não são uma regra, mas existem estudos que aconselhem a este valor </a:t>
            </a: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80 e 120 linhas</a:t>
            </a:r>
            <a:r>
              <a:rPr lang="en-US" sz="1500">
                <a:solidFill>
                  <a:schemeClr val="dk1"/>
                </a:solidFill>
              </a:rPr>
              <a:t>. Sendo 150 a exceção o máxima. Sempre que possível a criação e reúso de métodos deve ser feita, assim evita-se também a repetição de códigos.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Lista de parâmetros muito longas geram um forte acoplamento. Listas curtas são mais fáceis de manter. Acoplamento é um conceito um pouco mais avançado, mas tenha em mente que listas longas geram forte acoplamento.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Definir a visibilidade adequada de um método é importantíssimo. Agora tudo será público(public) por facilidade de explicação. Mas na verdade a visibilidade deve ser bem pensada. 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126f630a1ee_3_28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821" name="Google Shape;2821;g126f630a1ee_3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22" name="Google Shape;2822;g126f630a1ee_3_28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g126f630a1ee_3_284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g126f630a1ee_3_29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829" name="Google Shape;2829;g126f630a1ee_3_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30" name="Google Shape;2830;g126f630a1ee_3_29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1" name="Google Shape;2831;g126f630a1ee_3_29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g126f630a1ee_3_29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7" name="Google Shape;2837;g126f630a1ee_3_298"/>
          <p:cNvSpPr txBox="1"/>
          <p:nvPr/>
        </p:nvSpPr>
        <p:spPr>
          <a:xfrm>
            <a:off x="354275" y="0"/>
            <a:ext cx="847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soma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//Visib/Modif/Retorno/Nome(Parametro1, Parametro2) Obs.: O retorno Void não tem retorno é um retorno vazio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+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soma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mais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numero1 -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subtracao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menos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*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multiplicação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vezes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/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divisão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por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26f630a1ee_3_1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" name="Google Shape;56;g126f630a1ee_3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26f630a1ee_3_10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126f630a1ee_3_1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e935a282d_16_170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g12e935a282d_16_170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g12e935a282d_16_170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g12e935a282d_16_17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12e935a282d_16_170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2e935a282d_16_17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12e935a282d_16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2e935a282d_16_17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2e935a282d_16_170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g12e935a282d_16_170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g126f630a1ee_3_30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3" name="Google Shape;2843;g126f630a1ee_3_303"/>
          <p:cNvSpPr txBox="1"/>
          <p:nvPr/>
        </p:nvSpPr>
        <p:spPr>
          <a:xfrm>
            <a:off x="117775" y="-68675"/>
            <a:ext cx="8836800" cy="5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obterMensagem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126f630a1ee_3_30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9" name="Google Shape;2849;g126f630a1ee_3_308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"Hora inválida."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mensagemBomDia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//Esse método foi criado para mostrar que é possível criar um método dentro de outro método e que isso é comum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dia!"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tarde!"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noite!"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g126f630a1ee_3_3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Google Shape;2855;g126f630a1ee_3_313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//Visib/Modif/Retorno/Nome(parâmetro "no caso está sem parâmetro")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parcelas) {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principal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mostrar que é possivel criar um método dentro de outro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2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3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"Quantidade de parcelas não aceita."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126f630a1ee_3_3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1" name="Google Shape;2861;g126f630a1ee_3_318"/>
          <p:cNvSpPr txBox="1"/>
          <p:nvPr/>
        </p:nvSpPr>
        <p:spPr>
          <a:xfrm>
            <a:off x="153600" y="0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 classe Main é onde o programa vai ser executado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calculadora"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chamar o método (passar uma mensagem) a partir da classe nesse caso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//Classe.nome(parâmetro1, parâmetro2) - Precisamos passar esses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mensagem"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Empréstimo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empréstimo"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Foi criado para mostrar que é possível passar um parâmetros para outro método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126f630a1ee_3_323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7" name="Google Shape;2867;g126f630a1ee_3_323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8" name="Google Shape;2868;g126f630a1ee_3_323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9" name="Google Shape;2869;g126f630a1ee_3_32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g126f630a1ee_3_32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g126f630a1ee_3_32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2" name="Google Shape;2872;g126f630a1ee_3_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873" name="Google Shape;2873;g126f630a1ee_3_32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g126f630a1ee_3_323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5" name="Google Shape;2875;g126f630a1ee_3_323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g126f630a1ee_3_33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81" name="Google Shape;2881;g126f630a1ee_3_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2" name="Google Shape;2882;g126f630a1ee_3_336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3" name="Google Shape;2883;g126f630a1ee_3_33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" name="Google Shape;2888;g126f630a1ee_3_34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89" name="Google Shape;2889;g126f630a1ee_3_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0" name="Google Shape;2890;g126f630a1ee_3_34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Google Shape;2891;g126f630a1ee_3_343"/>
          <p:cNvSpPr txBox="1"/>
          <p:nvPr/>
        </p:nvSpPr>
        <p:spPr>
          <a:xfrm>
            <a:off x="354275" y="13948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2" name="Google Shape;2892;g126f630a1ee_3_343"/>
          <p:cNvSpPr txBox="1"/>
          <p:nvPr/>
        </p:nvSpPr>
        <p:spPr>
          <a:xfrm>
            <a:off x="384200" y="2996775"/>
            <a:ext cx="7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3" name="Google Shape;2893;g126f630a1ee_3_343"/>
          <p:cNvSpPr txBox="1"/>
          <p:nvPr/>
        </p:nvSpPr>
        <p:spPr>
          <a:xfrm>
            <a:off x="896475" y="3278525"/>
            <a:ext cx="735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Obs: quando os parâmetros são completamente iguais devemos alterar o tipo de dado, por exemplo tipo de dado double uma dou parâmetros que estão iguais deverá ser alterado para float.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126f630a1ee_3_35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99" name="Google Shape;2899;g126f630a1ee_3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00" name="Google Shape;2900;g126f630a1ee_3_35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g126f630a1ee_3_352"/>
          <p:cNvSpPr txBox="1"/>
          <p:nvPr/>
        </p:nvSpPr>
        <p:spPr>
          <a:xfrm>
            <a:off x="354275" y="897001"/>
            <a:ext cx="84780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2" name="Google Shape;2902;g126f630a1ee_3_352"/>
          <p:cNvSpPr txBox="1"/>
          <p:nvPr/>
        </p:nvSpPr>
        <p:spPr>
          <a:xfrm>
            <a:off x="30202" y="2343157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2903" name="Google Shape;2903;g126f630a1ee_3_352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2904" name="Google Shape;2904;g126f630a1ee_3_352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2905" name="Google Shape;2905;g126f630a1ee_3_352"/>
          <p:cNvSpPr txBox="1"/>
          <p:nvPr/>
        </p:nvSpPr>
        <p:spPr>
          <a:xfrm>
            <a:off x="30192" y="3270489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 </a:t>
            </a:r>
            <a:endParaRPr/>
          </a:p>
        </p:txBody>
      </p:sp>
      <p:sp>
        <p:nvSpPr>
          <p:cNvPr id="2906" name="Google Shape;2906;g126f630a1ee_3_352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2907" name="Google Shape;2907;g126f630a1ee_3_352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2908" name="Google Shape;2908;g126f630a1ee_3_352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2909" name="Google Shape;2909;g126f630a1ee_3_352"/>
          <p:cNvSpPr txBox="1"/>
          <p:nvPr/>
        </p:nvSpPr>
        <p:spPr>
          <a:xfrm>
            <a:off x="30204" y="4672275"/>
            <a:ext cx="880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 </a:t>
            </a:r>
            <a:endParaRPr/>
          </a:p>
        </p:txBody>
      </p:sp>
      <p:sp>
        <p:nvSpPr>
          <p:cNvPr id="2910" name="Google Shape;2910;g126f630a1ee_3_352"/>
          <p:cNvSpPr txBox="1"/>
          <p:nvPr/>
        </p:nvSpPr>
        <p:spPr>
          <a:xfrm>
            <a:off x="459575" y="1758150"/>
            <a:ext cx="73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Mudar a lista de parâmetros e manter o nome do método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g126f630a1ee_3_36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16" name="Google Shape;2916;g126f630a1ee_3_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7" name="Google Shape;2917;g126f630a1ee_3_36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8" name="Google Shape;2918;g126f630a1ee_3_368"/>
          <p:cNvSpPr txBox="1"/>
          <p:nvPr/>
        </p:nvSpPr>
        <p:spPr>
          <a:xfrm>
            <a:off x="354300" y="896996"/>
            <a:ext cx="8478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2919" name="Google Shape;2919;g126f630a1ee_3_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300" y="1354075"/>
            <a:ext cx="6672275" cy="35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126f630a1ee_3_37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25" name="Google Shape;2925;g126f630a1ee_3_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6" name="Google Shape;2926;g126f630a1ee_3_37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7" name="Google Shape;2927;g126f630a1ee_3_37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2928" name="Google Shape;2928;g126f630a1ee_3_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371" y="1850711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e935a282d_16_18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6" name="Google Shape;336;g12e935a282d_16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2e935a282d_16_183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12e935a282d_16_18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g126f630a1ee_3_38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34" name="Google Shape;2934;g126f630a1ee_3_3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5" name="Google Shape;2935;g126f630a1ee_3_38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g126f630a1ee_3_38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7" name="Google Shape;2937;g126f630a1ee_3_384"/>
          <p:cNvSpPr txBox="1"/>
          <p:nvPr/>
        </p:nvSpPr>
        <p:spPr>
          <a:xfrm>
            <a:off x="443725" y="2060175"/>
            <a:ext cx="803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Embora sejam dois conceitos relacionados á métodos, estas são completamente diferentes. O sobrecarga, como disse tem relação ao mesmo método com parâmetros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g126f630a1ee_3_39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2943" name="Google Shape;2943;g126f630a1ee_3_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44" name="Google Shape;2944;g126f630a1ee_3_39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g126f630a1ee_3_39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g126f630a1ee_3_39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g126f630a1ee_3_399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//Assinatura = Nome +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 * lado);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lado1 * lado2);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losango:"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(diagonal1 * diagonal2)/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126f630a1ee_3_40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g126f630a1ee_3_404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ublic class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Quadrilátero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quadrilátero"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//Classe.nome(parâmetro) - Isso para chamar a classe ou melhor passar uma mensagem.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g126f630a1ee_3_409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3" name="Google Shape;2963;g126f630a1ee_3_409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4" name="Google Shape;2964;g126f630a1ee_3_409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5" name="Google Shape;2965;g126f630a1ee_3_40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g126f630a1ee_3_40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g126f630a1ee_3_40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8" name="Google Shape;2968;g126f630a1ee_3_4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g126f630a1ee_3_40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0" name="Google Shape;2970;g126f630a1ee_3_409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71" name="Google Shape;2971;g126f630a1ee_3_409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126f630a1ee_3_429"/>
          <p:cNvSpPr txBox="1"/>
          <p:nvPr>
            <p:ph idx="1" type="subTitle"/>
          </p:nvPr>
        </p:nvSpPr>
        <p:spPr>
          <a:xfrm>
            <a:off x="311700" y="3819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2977" name="Google Shape;2977;g126f630a1ee_3_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8" name="Google Shape;2978;g126f630a1ee_3_4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9" name="Google Shape;2979;g126f630a1ee_3_42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 -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continue e o break também são instruções de interrupção, mas estão mais atrelados a laços de repetição e o retorno está atrelado a métodos.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g126f630a1ee_3_42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85" name="Google Shape;2985;g126f630a1ee_3_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6" name="Google Shape;2986;g126f630a1ee_3_422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2987" name="Google Shape;2987;g126f630a1ee_3_42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g126f630a1ee_3_43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2993" name="Google Shape;2993;g126f630a1ee_3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4" name="Google Shape;2994;g126f630a1ee_3_43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g126f630a1ee_3_43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que ocorrer primero deste tres casos, faz o método finalizar. Assim, a execução do programa volta para o ponto onde o método foi chamado, ou seja, foi passada uma mensagem para ele.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126f630a1ee_3_44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3001" name="Google Shape;3001;g126f630a1ee_3_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02" name="Google Shape;3002;g126f630a1ee_3_44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g126f630a1ee_3_443"/>
          <p:cNvSpPr txBox="1"/>
          <p:nvPr/>
        </p:nvSpPr>
        <p:spPr>
          <a:xfrm>
            <a:off x="354275" y="1318701"/>
            <a:ext cx="8478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•"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 precisar, o método pode não retornar nada. Usa-se o void. Mas se ainda precisar, pode usar o "return puro e sem valor" para abortar no momento desejado a execução do método.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g126f630a1ee_3_45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09" name="Google Shape;3009;g126f630a1ee_3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10" name="Google Shape;3010;g126f630a1ee_3_45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g126f630a1ee_3_450"/>
          <p:cNvSpPr txBox="1"/>
          <p:nvPr/>
        </p:nvSpPr>
        <p:spPr>
          <a:xfrm>
            <a:off x="428625" y="1331070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3012" name="Google Shape;3012;g126f630a1ee_3_450"/>
          <p:cNvSpPr txBox="1"/>
          <p:nvPr/>
        </p:nvSpPr>
        <p:spPr>
          <a:xfrm>
            <a:off x="697325" y="4378475"/>
            <a:ext cx="33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dar erro de compilação pq um float não é compátivel com um int</a:t>
            </a:r>
            <a:endParaRPr/>
          </a:p>
        </p:txBody>
      </p:sp>
      <p:sp>
        <p:nvSpPr>
          <p:cNvPr id="3013" name="Google Shape;3013;g126f630a1ee_3_450"/>
          <p:cNvSpPr txBox="1"/>
          <p:nvPr/>
        </p:nvSpPr>
        <p:spPr>
          <a:xfrm>
            <a:off x="4960275" y="2060175"/>
            <a:ext cx="35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Vai dar erro de compilação pq void  não retorna nada. Deveria ser return;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e935a282d_16_190"/>
          <p:cNvSpPr txBox="1"/>
          <p:nvPr>
            <p:ph idx="1" type="subTitle"/>
          </p:nvPr>
        </p:nvSpPr>
        <p:spPr>
          <a:xfrm>
            <a:off x="332988" y="3181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4" name="Google Shape;344;g12e935a282d_16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2e935a282d_16_1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12e935a282d_16_19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12e935a282d_16_190"/>
          <p:cNvSpPr txBox="1"/>
          <p:nvPr/>
        </p:nvSpPr>
        <p:spPr>
          <a:xfrm>
            <a:off x="1060925" y="369312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2e935a282d_16_190"/>
          <p:cNvSpPr txBox="1"/>
          <p:nvPr/>
        </p:nvSpPr>
        <p:spPr>
          <a:xfrm>
            <a:off x="792350" y="3612525"/>
            <a:ext cx="733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Ou seja, é método  que é responsável por realmente fazer a aplicação funcionar. É nele que iremos definir os códigos que irão manipular os dados. Como dito, um método deve ser chamado para executar, pois não funciona sozinho. Esta chamada é através de uma classe ou objetos.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g126f630a1ee_3_45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3019" name="Google Shape;3019;g126f630a1ee_3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g126f630a1ee_3_45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1" name="Google Shape;3021;g126f630a1ee_3_45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g126f630a1ee_3_46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g126f630a1ee_3_466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 * lado;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 * lado2;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xpto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"Antes"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long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Esse método está retornando um double e não um log. isso dá um erro.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126f630a1ee_3_47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g126f630a1ee_3_471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Retornos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retornos"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126f630a1ee_3_476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9" name="Google Shape;3039;g126f630a1ee_3_476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0" name="Google Shape;3040;g126f630a1ee_3_476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1" name="Google Shape;3041;g126f630a1ee_3_476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g126f630a1ee_3_476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g126f630a1ee_3_476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4" name="Google Shape;3044;g126f630a1ee_3_4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045" name="Google Shape;3045;g126f630a1ee_3_476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g126f630a1ee_3_476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7" name="Google Shape;3047;g126f630a1ee_3_476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8" name="Google Shape;3048;g126f630a1ee_3_476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126f630a1ee_3_49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54" name="Google Shape;3054;g126f630a1ee_3_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5" name="Google Shape;3055;g126f630a1ee_3_4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Google Shape;3056;g126f630a1ee_3_49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26f630a1ee_3_49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62" name="Google Shape;3062;g126f630a1ee_3_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3" name="Google Shape;3063;g126f630a1ee_3_49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Google Shape;3064;g126f630a1ee_3_49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g126f630a1ee_3_50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0" name="Google Shape;3070;g126f630a1ee_3_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g126f630a1ee_3_504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2" name="Google Shape;3072;g126f630a1ee_3_50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126f630a1ee_3_51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8" name="Google Shape;3078;g126f630a1ee_3_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79" name="Google Shape;3079;g126f630a1ee_3_511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3080" name="Google Shape;3080;g126f630a1ee_3_51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g126f630a1ee_3_511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g126f630a1ee_3_511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g126f630a1ee_3_511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g126f630a1ee_3_511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5" name="Google Shape;3085;g126f630a1ee_3_511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g126f630a1ee_3_523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1" name="Google Shape;3091;g126f630a1ee_3_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Google Shape;3092;g126f630a1ee_3_523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3" name="Google Shape;3093;g126f630a1ee_3_52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g126f630a1ee_3_530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9" name="Google Shape;3099;g126f630a1ee_3_530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0" name="Google Shape;3100;g126f630a1ee_3_530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1" name="Google Shape;3101;g126f630a1ee_3_53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2" name="Google Shape;3102;g126f630a1ee_3_530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Google Shape;3103;g126f630a1ee_3_53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4" name="Google Shape;3104;g126f630a1ee_3_5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g126f630a1ee_3_53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g126f630a1ee_3_530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07" name="Google Shape;3107;g126f630a1ee_3_530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8" name="Google Shape;3108;g126f630a1ee_3_530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e935a282d_16_19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4" name="Google Shape;354;g12e935a282d_16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2e935a282d_16_19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2e935a282d_16_19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12e935a282d_16_199"/>
          <p:cNvSpPr txBox="1"/>
          <p:nvPr/>
        </p:nvSpPr>
        <p:spPr>
          <a:xfrm>
            <a:off x="980350" y="474240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criação de um método deve seguir o seu padrão de definição. A regra acima determina o que um método deve ter minimamente e o qué opcional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Neste caso, &lt;??&gt; indicam a opcionalidade.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retorno, nome , os parêntes () e o corpo são obrigatórios.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Google Shape;3113;g126f630a1ee_3_956"/>
          <p:cNvSpPr txBox="1"/>
          <p:nvPr>
            <p:ph idx="1" type="subTitle"/>
          </p:nvPr>
        </p:nvSpPr>
        <p:spPr>
          <a:xfrm>
            <a:off x="311700" y="3819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3114" name="Google Shape;3114;g126f630a1ee_3_9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5" name="Google Shape;3115;g126f630a1ee_3_9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g126f630a1ee_3_95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 -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continue e o break também são instruções de interrupção, mas estão mais atrelados a laços de repetição e o retorno está atrelado a métodos.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g126f630a1ee_3_96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3122" name="Google Shape;3122;g126f630a1ee_3_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3" name="Google Shape;3123;g126f630a1ee_3_96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g126f630a1ee_3_96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que ocorrer primero deste tres casos, faz o método finalizar. Assim, a execução do programa volta para o ponto onde o método foi chamado, ou seja, foi passada uma mensagem para ele.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126f630a1ee_3_97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3130" name="Google Shape;3130;g126f630a1ee_3_9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31" name="Google Shape;3131;g126f630a1ee_3_97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g126f630a1ee_3_970"/>
          <p:cNvSpPr txBox="1"/>
          <p:nvPr/>
        </p:nvSpPr>
        <p:spPr>
          <a:xfrm>
            <a:off x="354275" y="1318701"/>
            <a:ext cx="8478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•"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 precisar, o método pode não retornar nada. Usa-se o void. Mas se ainda precisar, pode usar o "return puro e sem valor" para abortar no momento desejado a execução do método.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Google Shape;3137;g126f630a1ee_3_97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38" name="Google Shape;3138;g126f630a1ee_3_9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39" name="Google Shape;3139;g126f630a1ee_3_97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g126f630a1ee_3_977"/>
          <p:cNvSpPr txBox="1"/>
          <p:nvPr/>
        </p:nvSpPr>
        <p:spPr>
          <a:xfrm>
            <a:off x="428625" y="1331070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3141" name="Google Shape;3141;g126f630a1ee_3_977"/>
          <p:cNvSpPr txBox="1"/>
          <p:nvPr/>
        </p:nvSpPr>
        <p:spPr>
          <a:xfrm>
            <a:off x="697325" y="4378475"/>
            <a:ext cx="33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dar erro de compilação pq um float não é compátivel com um int</a:t>
            </a:r>
            <a:endParaRPr/>
          </a:p>
        </p:txBody>
      </p:sp>
      <p:sp>
        <p:nvSpPr>
          <p:cNvPr id="3142" name="Google Shape;3142;g126f630a1ee_3_977"/>
          <p:cNvSpPr txBox="1"/>
          <p:nvPr/>
        </p:nvSpPr>
        <p:spPr>
          <a:xfrm>
            <a:off x="4960275" y="2060175"/>
            <a:ext cx="35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Vai dar erro de compilação pq void  não retorna nada. Deveria ser return;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26f630a1ee_3_98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3148" name="Google Shape;3148;g126f630a1ee_3_9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g126f630a1ee_3_98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g126f630a1ee_3_98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126f630a1ee_3_99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g126f630a1ee_3_993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 * lado;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 * lado2;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xpto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"Antes"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long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Esse método está retornando um double e não um log. isso dá um erro.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g126f630a1ee_3_99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g126f630a1ee_3_998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Retornos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retornos"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6" name="Shape 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" name="Google Shape;3167;g126f630a1ee_3_1003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8" name="Google Shape;3168;g126f630a1ee_3_1003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9" name="Google Shape;3169;g126f630a1ee_3_1003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0" name="Google Shape;3170;g126f630a1ee_3_100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g126f630a1ee_3_100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g126f630a1ee_3_100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3" name="Google Shape;3173;g126f630a1ee_3_10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174" name="Google Shape;3174;g126f630a1ee_3_100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g126f630a1ee_3_1003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6" name="Google Shape;3176;g126f630a1ee_3_1003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77" name="Google Shape;3177;g126f630a1ee_3_1003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g126f630a1ee_3_10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83" name="Google Shape;3183;g126f630a1ee_3_10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84" name="Google Shape;3184;g126f630a1ee_3_10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5" name="Google Shape;3185;g126f630a1ee_3_101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g126f630a1ee_3_10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91" name="Google Shape;3191;g126f630a1ee_3_1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2" name="Google Shape;3192;g126f630a1ee_3_10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g126f630a1ee_3_102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e935a282d_16_20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3" name="Google Shape;363;g12e935a282d_16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g12e935a282d_16_20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2e935a282d_16_207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ã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padrão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parâmetro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g126f630a1ee_3_10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99" name="Google Shape;3199;g126f630a1ee_3_10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0" name="Google Shape;3200;g126f630a1ee_3_1031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1" name="Google Shape;3201;g126f630a1ee_3_10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5" name="Shape 3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" name="Google Shape;3206;g126f630a1ee_3_103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07" name="Google Shape;3207;g126f630a1ee_3_10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8" name="Google Shape;3208;g126f630a1ee_3_1038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3209" name="Google Shape;3209;g126f630a1ee_3_103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g126f630a1ee_3_1038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g126f630a1ee_3_1038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g126f630a1ee_3_1038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g126f630a1ee_3_1038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4" name="Google Shape;3214;g126f630a1ee_3_1038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g126f630a1ee_3_1050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20" name="Google Shape;3220;g126f630a1ee_3_10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21" name="Google Shape;3221;g126f630a1ee_3_1050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2" name="Google Shape;3222;g126f630a1ee_3_105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126f630a1ee_3_1057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8" name="Google Shape;3228;g126f630a1ee_3_1057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9" name="Google Shape;3229;g126f630a1ee_3_1057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0" name="Google Shape;3230;g126f630a1ee_3_1057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1" name="Google Shape;3231;g126f630a1ee_3_1057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2" name="Google Shape;3232;g126f630a1ee_3_1057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3" name="Google Shape;3233;g126f630a1ee_3_10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234" name="Google Shape;3234;g126f630a1ee_3_1057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g126f630a1ee_3_1057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6" name="Google Shape;3236;g126f630a1ee_3_1057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7" name="Google Shape;3237;g126f630a1ee_3_1057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g126f630a1ee_3_1071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3" name="Google Shape;3243;g126f630a1ee_3_1071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4" name="Google Shape;3244;g126f630a1ee_3_1071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5" name="Google Shape;3245;g126f630a1ee_3_1071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Google Shape;3246;g126f630a1ee_3_1071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g126f630a1ee_3_1071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8" name="Google Shape;3248;g126f630a1ee_3_10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249" name="Google Shape;3249;g126f630a1ee_3_1071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g126f630a1ee_3_1071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1" name="Google Shape;3251;g126f630a1ee_3_1071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g126f630a1ee_3_108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57" name="Google Shape;3257;g126f630a1ee_3_1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58" name="Google Shape;3258;g126f630a1ee_3_1084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9" name="Google Shape;3259;g126f630a1ee_3_108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g126f630a1ee_3_109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65" name="Google Shape;3265;g126f630a1ee_3_10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6" name="Google Shape;3266;g126f630a1ee_3_109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7" name="Google Shape;3267;g126f630a1ee_3_109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126f630a1ee_3_109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3" name="Google Shape;3273;g126f630a1ee_3_10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74" name="Google Shape;3274;g126f630a1ee_3_109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g126f630a1ee_3_109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g126f630a1ee_3_110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81" name="Google Shape;3281;g126f630a1ee_3_1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g126f630a1ee_3_110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g126f630a1ee_3_1105"/>
          <p:cNvSpPr txBox="1"/>
          <p:nvPr/>
        </p:nvSpPr>
        <p:spPr>
          <a:xfrm>
            <a:off x="332988" y="1048108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concreto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retorna nada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for usado deficar den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parâmetro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vazio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g126f630a1ee_3_11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89" name="Google Shape;3289;g126f630a1ee_3_1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0" name="Google Shape;3290;g126f630a1ee_3_11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g126f630a1ee_3_111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</a:t>
            </a:r>
            <a:endParaRPr b="1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e935a282d_16_21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1" name="Google Shape;371;g12e935a282d_16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12e935a282d_16_21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2e935a282d_16_214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2e935a282d_16_214"/>
          <p:cNvSpPr txBox="1"/>
          <p:nvPr/>
        </p:nvSpPr>
        <p:spPr>
          <a:xfrm>
            <a:off x="443175" y="1060925"/>
            <a:ext cx="82056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V</a:t>
            </a:r>
            <a:r>
              <a:rPr lang="en-US" sz="1300">
                <a:solidFill>
                  <a:schemeClr val="dk1"/>
                </a:solidFill>
              </a:rPr>
              <a:t>: são as visibilidades. Assim como as variáveis, os métodos tb podem definir as visibilidades.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T: se é concreto ou abstrato. Este conceito é mais fácil de explorar em um curso de OO. Aqui vamos sempre utilizar métodos concretos.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M: se é estatico, não estático ou final. Este conceito é mais fácil de explorar em um curso de OO. Aqui vamos sempre utilizar métodos estaticos.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R</a:t>
            </a:r>
            <a:r>
              <a:rPr lang="en-US" sz="1300">
                <a:solidFill>
                  <a:schemeClr val="dk1"/>
                </a:solidFill>
              </a:rPr>
              <a:t>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073763"/>
                </a:solidFill>
              </a:rPr>
              <a:t>N</a:t>
            </a:r>
            <a:r>
              <a:rPr lang="en-US" sz="1200">
                <a:solidFill>
                  <a:srgbClr val="073763"/>
                </a:solidFill>
              </a:rPr>
              <a:t>: nome que é fornecido ao método//  padrao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P:</a:t>
            </a:r>
            <a:r>
              <a:rPr lang="en-US" sz="1300">
                <a:solidFill>
                  <a:schemeClr val="dk1"/>
                </a:solidFill>
              </a:rPr>
              <a:t> são os parâmetros que o método pode receber pra manipular e gerar novos valores.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E: Lista de exceções que pode lançar.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C:</a:t>
            </a:r>
            <a:r>
              <a:rPr lang="en-US" sz="1300">
                <a:solidFill>
                  <a:schemeClr val="dk1"/>
                </a:solidFill>
              </a:rPr>
              <a:t> códigos que pode possuir. Se não tiver código, termina com ";". 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É válido ressaltar que os itens sublinhados são digamos os mais "comuns de usar" e os que exploraremos neste curso.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Existe tb considerações sobre T e M. Existem alguma combinações entre estes que não são validas. Mais uma vez, em OO conseguimos explorar isso.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g126f630a1ee_3_111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97" name="Google Shape;3297;g126f630a1ee_3_1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8" name="Google Shape;3298;g126f630a1ee_3_111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g126f630a1ee_3_111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3300" name="Google Shape;3300;g126f630a1ee_3_1119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3301" name="Google Shape;3301;g126f630a1ee_3_1119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3302" name="Google Shape;3302;g126f630a1ee_3_1119"/>
          <p:cNvSpPr txBox="1"/>
          <p:nvPr/>
        </p:nvSpPr>
        <p:spPr>
          <a:xfrm>
            <a:off x="-250166" y="3669462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3303" name="Google Shape;3303;g126f630a1ee_3_1119"/>
          <p:cNvSpPr txBox="1"/>
          <p:nvPr/>
        </p:nvSpPr>
        <p:spPr>
          <a:xfrm>
            <a:off x="-250167" y="4165480"/>
            <a:ext cx="8803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8" name="Google Shape;3308;g126f630a1ee_3_113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9" name="Google Shape;3309;g126f630a1ee_3_1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0" name="Google Shape;3310;g126f630a1ee_3_113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g126f630a1ee_3_113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2" name="Google Shape;3312;g126f630a1ee_3_1130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3313" name="Google Shape;3313;g126f630a1ee_3_1130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g126f630a1ee_3_1130"/>
          <p:cNvSpPr txBox="1"/>
          <p:nvPr/>
        </p:nvSpPr>
        <p:spPr>
          <a:xfrm>
            <a:off x="1154322" y="2270364"/>
            <a:ext cx="1460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3315" name="Google Shape;3315;g126f630a1ee_3_1130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g126f630a1ee_3_114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21" name="Google Shape;3321;g126f630a1ee_3_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2" name="Google Shape;3322;g126f630a1ee_3_114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3" name="Google Shape;3323;g126f630a1ee_3_114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126f630a1ee_3_114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29" name="Google Shape;3329;g126f630a1ee_3_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30" name="Google Shape;3330;g126f630a1ee_3_114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1" name="Google Shape;3331;g126f630a1ee_3_114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Google Shape;3332;g126f630a1ee_3_1148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126f630a1ee_3_115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3338" name="Google Shape;3338;g126f630a1ee_3_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39" name="Google Shape;3339;g126f630a1ee_3_11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Google Shape;3340;g126f630a1ee_3_115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g126f630a1ee_3_116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3346" name="Google Shape;3346;g126f630a1ee_3_1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7" name="Google Shape;3347;g126f630a1ee_3_116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g126f630a1ee_3_116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2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g126f630a1ee_3_1170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4" name="Google Shape;3354;g126f630a1ee_3_1170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5" name="Google Shape;3355;g126f630a1ee_3_1170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6" name="Google Shape;3356;g126f630a1ee_3_117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g126f630a1ee_3_1170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g126f630a1ee_3_117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9" name="Google Shape;3359;g126f630a1ee_3_1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360" name="Google Shape;3360;g126f630a1ee_3_117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g126f630a1ee_3_1170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2" name="Google Shape;3362;g126f630a1ee_3_1170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g126f630a1ee_3_118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68" name="Google Shape;3368;g126f630a1ee_3_1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69" name="Google Shape;3369;g126f630a1ee_3_1183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0" name="Google Shape;3370;g126f630a1ee_3_118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g126f630a1ee_3_119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6" name="Google Shape;3376;g126f630a1ee_3_1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77" name="Google Shape;3377;g126f630a1ee_3_11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8" name="Google Shape;3378;g126f630a1ee_3_119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126f630a1ee_3_119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84" name="Google Shape;3384;g126f630a1ee_3_1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5" name="Google Shape;3385;g126f630a1ee_3_119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g126f630a1ee_3_119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7" name="Google Shape;3387;g126f630a1ee_3_1197"/>
          <p:cNvSpPr txBox="1"/>
          <p:nvPr/>
        </p:nvSpPr>
        <p:spPr>
          <a:xfrm>
            <a:off x="30192" y="2343149"/>
            <a:ext cx="478119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3388" name="Google Shape;3388;g126f630a1ee_3_1197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3389" name="Google Shape;3389;g126f630a1ee_3_1197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3390" name="Google Shape;3390;g126f630a1ee_3_1197"/>
          <p:cNvSpPr txBox="1"/>
          <p:nvPr/>
        </p:nvSpPr>
        <p:spPr>
          <a:xfrm>
            <a:off x="30192" y="3270489"/>
            <a:ext cx="595654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</a:t>
            </a:r>
            <a:endParaRPr/>
          </a:p>
        </p:txBody>
      </p:sp>
      <p:sp>
        <p:nvSpPr>
          <p:cNvPr id="3391" name="Google Shape;3391;g126f630a1ee_3_1197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3392" name="Google Shape;3392;g126f630a1ee_3_1197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3393" name="Google Shape;3393;g126f630a1ee_3_1197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3394" name="Google Shape;3394;g126f630a1ee_3_1197"/>
          <p:cNvSpPr txBox="1"/>
          <p:nvPr/>
        </p:nvSpPr>
        <p:spPr>
          <a:xfrm>
            <a:off x="30191" y="4672281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e935a282d_16_22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0" name="Google Shape;380;g12e935a282d_16_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2e935a282d_16_22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2e935a282d_16_222"/>
          <p:cNvSpPr txBox="1"/>
          <p:nvPr/>
        </p:nvSpPr>
        <p:spPr>
          <a:xfrm>
            <a:off x="441025" y="897000"/>
            <a:ext cx="8478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Abaixo temos  alguns exemplos de métodos válidos e mais comuns, no que diz respeito à utilização das possibilidades apresentadas. Cada método terá sua necessidade e usará os itens de seu padrão de definição.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paramentros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 </a:t>
            </a:r>
            <a:r>
              <a:rPr lang="en-US" sz="1100">
                <a:solidFill>
                  <a:schemeClr val="dk1"/>
                </a:solidFill>
              </a:rPr>
              <a:t>forma que vamos utilizar neste curso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 = RETORNO, N = NOME, P = PARÂMETROS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g126f630a1ee_3_12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00" name="Google Shape;3400;g126f630a1ee_3_1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26f630a1ee_3_12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g126f630a1ee_3_121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/>
          </a:p>
        </p:txBody>
      </p:sp>
      <p:pic>
        <p:nvPicPr>
          <p:cNvPr descr="Tabela&#10;&#10;Descrição gerada automaticamente" id="3403" name="Google Shape;3403;g126f630a1ee_3_1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466" y="1796128"/>
            <a:ext cx="6129067" cy="316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126f630a1ee_3_122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09" name="Google Shape;3409;g126f630a1ee_3_1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10" name="Google Shape;3410;g126f630a1ee_3_122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g126f630a1ee_3_122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3412" name="Google Shape;3412;g126f630a1ee_3_12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758" y="1961286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g126f630a1ee_3_122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18" name="Google Shape;3418;g126f630a1ee_3_1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19" name="Google Shape;3419;g126f630a1ee_3_122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g126f630a1ee_3_122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g126f630a1ee_3_12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3426" name="Google Shape;3426;g126f630a1ee_3_1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27" name="Google Shape;3427;g126f630a1ee_3_12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g126f630a1ee_3_123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g126f630a1ee_3_1242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4" name="Google Shape;3434;g126f630a1ee_3_1242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5" name="Google Shape;3435;g126f630a1ee_3_1242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6" name="Google Shape;3436;g126f630a1ee_3_124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g126f630a1ee_3_1242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g126f630a1ee_3_124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9" name="Google Shape;3439;g126f630a1ee_3_1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440" name="Google Shape;3440;g126f630a1ee_3_124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g126f630a1ee_3_1242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2" name="Google Shape;3442;g126f630a1ee_3_1242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g126f630a1ee_3_125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48" name="Google Shape;3448;g126f630a1ee_3_1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9" name="Google Shape;3449;g126f630a1ee_3_1255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3450" name="Google Shape;3450;g126f630a1ee_3_125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g126f630a1ee_3_126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3456" name="Google Shape;3456;g126f630a1ee_3_1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7" name="Google Shape;3457;g126f630a1ee_3_126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g126f630a1ee_3_126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g126f630a1ee_3_126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3464" name="Google Shape;3464;g126f630a1ee_3_1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65" name="Google Shape;3465;g126f630a1ee_3_126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26f630a1ee_3_126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g126f630a1ee_3_127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3472" name="Google Shape;3472;g126f630a1ee_3_1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26f630a1ee_3_127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Google Shape;3474;g126f630a1ee_3_127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126f630a1ee_3_128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80" name="Google Shape;3480;g126f630a1ee_3_1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1" name="Google Shape;3481;g126f630a1ee_3_128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Google Shape;3482;g126f630a1ee_3_128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setIdade(...)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return 2.36; 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e935a282d_16_22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8" name="Google Shape;388;g12e935a282d_16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12e935a282d_16_2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2e935a282d_16_229"/>
          <p:cNvSpPr txBox="1"/>
          <p:nvPr/>
        </p:nvSpPr>
        <p:spPr>
          <a:xfrm>
            <a:off x="191950" y="1026850"/>
            <a:ext cx="8640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391" name="Google Shape;391;g12e935a282d_16_229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392" name="Google Shape;392;g12e935a282d_16_229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393" name="Google Shape;393;g12e935a282d_16_229"/>
          <p:cNvSpPr txBox="1"/>
          <p:nvPr/>
        </p:nvSpPr>
        <p:spPr>
          <a:xfrm>
            <a:off x="-250175" y="3464462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394" name="Google Shape;394;g12e935a282d_16_229"/>
          <p:cNvSpPr txBox="1"/>
          <p:nvPr/>
        </p:nvSpPr>
        <p:spPr>
          <a:xfrm>
            <a:off x="-250167" y="4165480"/>
            <a:ext cx="880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2e935a282d_16_229"/>
          <p:cNvSpPr txBox="1"/>
          <p:nvPr/>
        </p:nvSpPr>
        <p:spPr>
          <a:xfrm>
            <a:off x="2363700" y="3217738"/>
            <a:ext cx="22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</a:rPr>
              <a:t>Para chamar uma classe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396" name="Google Shape;396;g12e935a282d_16_229"/>
          <p:cNvSpPr txBox="1"/>
          <p:nvPr/>
        </p:nvSpPr>
        <p:spPr>
          <a:xfrm>
            <a:off x="1678700" y="3950738"/>
            <a:ext cx="20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Para chamar uma objeto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126f630a1ee_3_129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3488" name="Google Shape;3488;g126f630a1ee_3_1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9" name="Google Shape;3489;g126f630a1ee_3_12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0" name="Google Shape;3490;g126f630a1ee_3_129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26f630a1ee_3_129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96" name="Google Shape;3496;g126f630a1ee_3_1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7" name="Google Shape;3497;g126f630a1ee_3_129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8" name="Google Shape;3498;g126f630a1ee_3_129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g126f630a1ee_3_130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4" name="Google Shape;3504;g126f630a1ee_3_1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05" name="Google Shape;3505;g126f630a1ee_3_130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6" name="Google Shape;3506;g126f630a1ee_3_130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0cd58d34af_2_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12" name="Google Shape;3512;g10cd58d34af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13" name="Google Shape;3513;g10cd58d34af_2_24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4" name="Google Shape;3514;g10cd58d34af_2_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10cd58d34af_2_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20" name="Google Shape;3520;g10cd58d34af_2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1" name="Google Shape;3521;g10cd58d34af_2_31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3522" name="Google Shape;3522;g10cd58d34af_2_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3" name="Google Shape;3523;g10cd58d34af_2_31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4" name="Google Shape;3524;g10cd58d34af_2_31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5" name="Google Shape;3525;g10cd58d34af_2_31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Google Shape;3526;g10cd58d34af_2_31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Google Shape;3527;g10cd58d34af_2_31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31" name="Shape 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" name="Google Shape;3532;g10cd58d34af_2_43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3" name="Google Shape;3533;g10cd58d34af_2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4" name="Google Shape;3534;g10cd58d34af_2_43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5" name="Google Shape;3535;g10cd58d34af_2_4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10cd58d34af_2_64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1" name="Google Shape;3541;g10cd58d34af_2_64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2" name="Google Shape;3542;g10cd58d34af_2_64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3" name="Google Shape;3543;g10cd58d34af_2_6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4" name="Google Shape;3544;g10cd58d34af_2_64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0cd58d34af_2_6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6" name="Google Shape;3546;g10cd58d34af_2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g10cd58d34af_2_6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8" name="Google Shape;3548;g10cd58d34af_2_64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9" name="Google Shape;3549;g10cd58d34af_2_64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10cd58d34af_2_7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55" name="Google Shape;3555;g10cd58d34af_2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6" name="Google Shape;3556;g10cd58d34af_2_77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7" name="Google Shape;3557;g10cd58d34af_2_7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g10cd58d34af_2_84"/>
          <p:cNvSpPr txBox="1"/>
          <p:nvPr>
            <p:ph idx="1" type="subTitle"/>
          </p:nvPr>
        </p:nvSpPr>
        <p:spPr>
          <a:xfrm>
            <a:off x="332988" y="3181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63" name="Google Shape;3563;g10cd58d34af_2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4" name="Google Shape;3564;g10cd58d34af_2_8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Google Shape;3565;g10cd58d34af_2_8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6" name="Google Shape;3566;g10cd58d34af_2_84"/>
          <p:cNvSpPr txBox="1"/>
          <p:nvPr/>
        </p:nvSpPr>
        <p:spPr>
          <a:xfrm>
            <a:off x="1060925" y="369312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7" name="Google Shape;3567;g10cd58d34af_2_84"/>
          <p:cNvSpPr txBox="1"/>
          <p:nvPr/>
        </p:nvSpPr>
        <p:spPr>
          <a:xfrm>
            <a:off x="792350" y="3612525"/>
            <a:ext cx="733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Ou seja, é método  que é responsável por realmente fazer a aplicação funcionar. É nele que iremos definir os códigos que irão manipular os dados. Como dito, um método deve ser chamado para executar, pois não funciona sozinho. Esta chamada é através de uma classe ou objetos.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10cd58d34af_2_9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73" name="Google Shape;3573;g10cd58d34af_2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4" name="Google Shape;3574;g10cd58d34af_2_9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g10cd58d34af_2_9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6" name="Google Shape;3576;g10cd58d34af_2_91"/>
          <p:cNvSpPr txBox="1"/>
          <p:nvPr/>
        </p:nvSpPr>
        <p:spPr>
          <a:xfrm>
            <a:off x="817625" y="339815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criação de um método deve seguir o seu padrão de definição. A regra acima determina o que um método deve ter minimamente e o qué opcional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Neste caso, &lt;??&gt; indicam a opcionalidade.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retorno, nome , os parêntes () e o corpo são obrigatórios.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e935a282d_16_24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2" name="Google Shape;402;g12e935a282d_16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2e935a282d_16_24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2e935a282d_16_24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                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g12e935a282d_16_242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406" name="Google Shape;406;g12e935a282d_16_242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g12e935a282d_16_242"/>
          <p:cNvSpPr txBox="1"/>
          <p:nvPr/>
        </p:nvSpPr>
        <p:spPr>
          <a:xfrm>
            <a:off x="1154322" y="2232702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408" name="Google Shape;408;g12e935a282d_16_242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  <p:sp>
        <p:nvSpPr>
          <p:cNvPr id="409" name="Google Shape;409;g12e935a282d_16_242"/>
          <p:cNvSpPr txBox="1"/>
          <p:nvPr/>
        </p:nvSpPr>
        <p:spPr>
          <a:xfrm>
            <a:off x="2010550" y="2028425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</a:t>
            </a:r>
            <a:r>
              <a:rPr b="1" lang="en-US"/>
              <a:t>ome() </a:t>
            </a:r>
            <a:r>
              <a:rPr lang="en-US"/>
              <a:t>     </a:t>
            </a:r>
            <a:r>
              <a:rPr lang="en-US"/>
              <a:t>Obs:  tb é uma assinatura, é uma lista vazia</a:t>
            </a:r>
            <a:r>
              <a:rPr b="1" lang="en-US"/>
              <a:t> 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g10cd58d34af_2_9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2" name="Google Shape;3582;g10cd58d34af_2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0cd58d34af_2_9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4" name="Google Shape;3584;g10cd58d34af_2_98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tipo de dado ou "void" // nao retorna nada só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8" name="Shape 3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" name="Google Shape;3589;g10ee2007716_0_1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90" name="Google Shape;3590;g10ee2007716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1" name="Google Shape;3591;g10ee2007716_0_1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2" name="Google Shape;3592;g10ee2007716_0_10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g10ee2007716_0_10"/>
          <p:cNvSpPr txBox="1"/>
          <p:nvPr/>
        </p:nvSpPr>
        <p:spPr>
          <a:xfrm>
            <a:off x="443175" y="1060925"/>
            <a:ext cx="82056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V</a:t>
            </a:r>
            <a:r>
              <a:rPr lang="en-US" sz="1300">
                <a:solidFill>
                  <a:schemeClr val="dk1"/>
                </a:solidFill>
              </a:rPr>
              <a:t>: são as visibilidades. Assim como as variáveis, os métodos tb podem definir as visibilidades.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T: se é concreto ou abstrato. Este conceito é mais fácil de explorar em um curso de OO. Aqui vamos sempre utilizar métodos concretos.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M: se é estatico, não estático ou final. Este conceito é mais fácil de explorar em um curso de OO. Aqui vamos sempre utilizar métodos estaticos.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R</a:t>
            </a:r>
            <a:r>
              <a:rPr lang="en-US" sz="1300">
                <a:solidFill>
                  <a:schemeClr val="dk1"/>
                </a:solidFill>
              </a:rPr>
              <a:t>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073763"/>
                </a:solidFill>
              </a:rPr>
              <a:t>N</a:t>
            </a:r>
            <a:r>
              <a:rPr lang="en-US" sz="1200">
                <a:solidFill>
                  <a:srgbClr val="073763"/>
                </a:solidFill>
              </a:rPr>
              <a:t>: nome que é fornecido ao método//  padrao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P:</a:t>
            </a:r>
            <a:r>
              <a:rPr lang="en-US" sz="1300">
                <a:solidFill>
                  <a:schemeClr val="dk1"/>
                </a:solidFill>
              </a:rPr>
              <a:t> são os parâmetros que o método pode receber pra manipular e gerar novos valores.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E: Lista de exceções que pode lançar.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C:</a:t>
            </a:r>
            <a:r>
              <a:rPr lang="en-US" sz="1300">
                <a:solidFill>
                  <a:schemeClr val="dk1"/>
                </a:solidFill>
              </a:rPr>
              <a:t> códigos que pode possuir. Se não tiver código, termina com ";". 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É válido ressaltar que os itens sublinhados são digamos os mais "comuns de usar" e os que exploraremos neste curso.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Existe tb considerações sobre T e M. Existem alguma combinações entre estes que não são validas. Mais uma vez, em OO conseguimos explorar isso.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10cd58d34af_2_10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99" name="Google Shape;3599;g10cd58d34af_2_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00" name="Google Shape;3600;g10cd58d34af_2_10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1" name="Google Shape;3601;g10cd58d34af_2_105"/>
          <p:cNvSpPr txBox="1"/>
          <p:nvPr/>
        </p:nvSpPr>
        <p:spPr>
          <a:xfrm>
            <a:off x="441025" y="897000"/>
            <a:ext cx="8478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Abaixo temos  alguns exemplos de métodos válidos e mais comuns, no que diz respeito à utilização das possibilidades apresentadas. Cada método terá sua necessidade e usará os itens de seu padrão de definição.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vazio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do metodo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parametros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 </a:t>
            </a:r>
            <a:r>
              <a:rPr lang="en-US" sz="1100">
                <a:solidFill>
                  <a:schemeClr val="dk1"/>
                </a:solidFill>
              </a:rPr>
              <a:t>forma que vamos utilizar neste curso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 = RETORNO, N = NOME, P = PARÂMETROS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5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g10cd58d34af_2_1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07" name="Google Shape;3607;g10cd58d34af_2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08" name="Google Shape;3608;g10cd58d34af_2_1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9" name="Google Shape;3609;g10cd58d34af_2_112"/>
          <p:cNvSpPr txBox="1"/>
          <p:nvPr/>
        </p:nvSpPr>
        <p:spPr>
          <a:xfrm>
            <a:off x="191950" y="1026850"/>
            <a:ext cx="8640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3610" name="Google Shape;3610;g10cd58d34af_2_112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3611" name="Google Shape;3611;g10cd58d34af_2_112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3612" name="Google Shape;3612;g10cd58d34af_2_112"/>
          <p:cNvSpPr txBox="1"/>
          <p:nvPr/>
        </p:nvSpPr>
        <p:spPr>
          <a:xfrm>
            <a:off x="-250175" y="3464462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3613" name="Google Shape;3613;g10cd58d34af_2_112"/>
          <p:cNvSpPr txBox="1"/>
          <p:nvPr/>
        </p:nvSpPr>
        <p:spPr>
          <a:xfrm>
            <a:off x="-250167" y="4165480"/>
            <a:ext cx="880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4" name="Google Shape;3614;g10cd58d34af_2_112"/>
          <p:cNvSpPr txBox="1"/>
          <p:nvPr/>
        </p:nvSpPr>
        <p:spPr>
          <a:xfrm>
            <a:off x="2363700" y="3217738"/>
            <a:ext cx="22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</a:rPr>
              <a:t>Para chamar uma classe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3615" name="Google Shape;3615;g10cd58d34af_2_112"/>
          <p:cNvSpPr txBox="1"/>
          <p:nvPr/>
        </p:nvSpPr>
        <p:spPr>
          <a:xfrm>
            <a:off x="1678700" y="3950738"/>
            <a:ext cx="20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Para chamar uma objeto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g10cd58d34af_2_12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21" name="Google Shape;3621;g10cd58d34af_2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22" name="Google Shape;3622;g10cd58d34af_2_12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3" name="Google Shape;3623;g10cd58d34af_2_123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                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4" name="Google Shape;3624;g10cd58d34af_2_123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3625" name="Google Shape;3625;g10cd58d34af_2_123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g10cd58d34af_2_123"/>
          <p:cNvSpPr txBox="1"/>
          <p:nvPr/>
        </p:nvSpPr>
        <p:spPr>
          <a:xfrm>
            <a:off x="1154322" y="2232702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3627" name="Google Shape;3627;g10cd58d34af_2_123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  <p:sp>
        <p:nvSpPr>
          <p:cNvPr id="3628" name="Google Shape;3628;g10cd58d34af_2_123"/>
          <p:cNvSpPr txBox="1"/>
          <p:nvPr/>
        </p:nvSpPr>
        <p:spPr>
          <a:xfrm>
            <a:off x="2010550" y="2028425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</a:t>
            </a:r>
            <a:r>
              <a:rPr b="1" lang="en-US"/>
              <a:t>ome() </a:t>
            </a:r>
            <a:r>
              <a:rPr lang="en-US"/>
              <a:t>     </a:t>
            </a:r>
            <a:r>
              <a:rPr lang="en-US"/>
              <a:t>Obs:  tb é uma assinatura, é uma lista vazia</a:t>
            </a:r>
            <a:r>
              <a:rPr b="1" lang="en-US"/>
              <a:t> 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0cd58d34af_2_13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34" name="Google Shape;3634;g10cd58d34af_2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35" name="Google Shape;3635;g10cd58d34af_2_13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6" name="Google Shape;3636;g10cd58d34af_2_134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Google Shape;3637;g10cd58d34af_2_134"/>
          <p:cNvSpPr txBox="1"/>
          <p:nvPr/>
        </p:nvSpPr>
        <p:spPr>
          <a:xfrm>
            <a:off x="752075" y="2048550"/>
            <a:ext cx="733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Os construtores criam objetos a partir de classes. O destrutores auxiliam na destruição de objetos. </a:t>
            </a:r>
            <a:endParaRPr/>
          </a:p>
        </p:txBody>
      </p:sp>
      <p:sp>
        <p:nvSpPr>
          <p:cNvPr id="3638" name="Google Shape;3638;g10cd58d34af_2_134"/>
          <p:cNvSpPr txBox="1"/>
          <p:nvPr/>
        </p:nvSpPr>
        <p:spPr>
          <a:xfrm flipH="1">
            <a:off x="872900" y="3616725"/>
            <a:ext cx="691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É o que faz o software de fato funcionar. São as execuções dos métodos, as mensagens que são passadas para eles para que eles executem seus processamentos (códigos) internos. Nesse momento apenas passaremos mensagens a métodos através de uma classe.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g11fa56c0486_2_0"/>
          <p:cNvSpPr txBox="1"/>
          <p:nvPr>
            <p:ph type="ctrTitle"/>
          </p:nvPr>
        </p:nvSpPr>
        <p:spPr>
          <a:xfrm>
            <a:off x="387900" y="3929365"/>
            <a:ext cx="8520600" cy="54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Thiago Leite e Carvalho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Engenheiro de Software, Professor, Escritor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4" name="Google Shape;3644;g11fa56c0486_2_0"/>
          <p:cNvSpPr txBox="1"/>
          <p:nvPr>
            <p:ph idx="1" type="subTitle"/>
          </p:nvPr>
        </p:nvSpPr>
        <p:spPr>
          <a:xfrm>
            <a:off x="311700" y="1905150"/>
            <a:ext cx="852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6000">
                <a:solidFill>
                  <a:srgbClr val="EF86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/>
          </a:p>
        </p:txBody>
      </p:sp>
      <p:sp>
        <p:nvSpPr>
          <p:cNvPr id="3645" name="Google Shape;3645;g11fa56c0486_2_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6" name="Google Shape;3646;g11fa56c0486_2_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7" name="Google Shape;3647;g11fa56c0486_2_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8" name="Google Shape;3648;g11fa56c0486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00" y="302364"/>
            <a:ext cx="1698849" cy="59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g11fa56c0486_2_1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54" name="Google Shape;3654;g11fa56c0486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55" name="Google Shape;3655;g11fa56c0486_2_10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6" name="Google Shape;3656;g11fa56c0486_2_1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g11fa56c0486_2_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62" name="Google Shape;3662;g11fa56c0486_2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3" name="Google Shape;3663;g11fa56c0486_2_17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3664" name="Google Shape;3664;g11fa56c0486_2_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Google Shape;3665;g11fa56c0486_2_17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6" name="Google Shape;3666;g11fa56c0486_2_17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7" name="Google Shape;3667;g11fa56c0486_2_17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g11fa56c0486_2_17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9" name="Google Shape;3669;g11fa56c0486_2_17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g11fa56c0486_2_29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5" name="Google Shape;3675;g11fa56c0486_2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6" name="Google Shape;3676;g11fa56c0486_2_29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7" name="Google Shape;3677;g11fa56c0486_2_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e935a282d_16_25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5" name="Google Shape;415;g12e935a282d_16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2e935a282d_16_25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12e935a282d_16_254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12e935a282d_16_254"/>
          <p:cNvSpPr txBox="1"/>
          <p:nvPr/>
        </p:nvSpPr>
        <p:spPr>
          <a:xfrm>
            <a:off x="752075" y="2048550"/>
            <a:ext cx="733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Os construtores criam objetos a partir de classes. O destrutores auxiliam na destruição de objetos. </a:t>
            </a:r>
            <a:endParaRPr/>
          </a:p>
        </p:txBody>
      </p:sp>
      <p:sp>
        <p:nvSpPr>
          <p:cNvPr id="419" name="Google Shape;419;g12e935a282d_16_254"/>
          <p:cNvSpPr txBox="1"/>
          <p:nvPr/>
        </p:nvSpPr>
        <p:spPr>
          <a:xfrm flipH="1">
            <a:off x="872900" y="3616725"/>
            <a:ext cx="691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É o que faz o software de fato funcionar. São as execuções dos métodos, as mensagens que são passadas para eles para que eles executem seus processamentos (códigos) internos. Nesse momento apenas passaremos mensagens a métodos através de uma classe.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11fa56c0486_2_36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3" name="Google Shape;3683;g11fa56c0486_2_36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4" name="Google Shape;3684;g11fa56c0486_2_36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5" name="Google Shape;3685;g11fa56c0486_2_36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g11fa56c0486_2_36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7" name="Google Shape;3687;g11fa56c0486_2_36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8" name="Google Shape;3688;g11fa56c0486_2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689" name="Google Shape;3689;g11fa56c0486_2_36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0" name="Google Shape;3690;g11fa56c0486_2_36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91" name="Google Shape;3691;g11fa56c0486_2_36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5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Google Shape;3696;g11fa56c0486_2_4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97" name="Google Shape;3697;g11fa56c0486_2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98" name="Google Shape;3698;g11fa56c0486_2_49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9" name="Google Shape;3699;g11fa56c0486_2_4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g11fa56c0486_2_56"/>
          <p:cNvSpPr txBox="1"/>
          <p:nvPr>
            <p:ph idx="1" type="subTitle"/>
          </p:nvPr>
        </p:nvSpPr>
        <p:spPr>
          <a:xfrm>
            <a:off x="332988" y="3181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05" name="Google Shape;3705;g11fa56c0486_2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06" name="Google Shape;3706;g11fa56c0486_2_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7" name="Google Shape;3707;g11fa56c0486_2_5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8" name="Google Shape;3708;g11fa56c0486_2_56"/>
          <p:cNvSpPr txBox="1"/>
          <p:nvPr/>
        </p:nvSpPr>
        <p:spPr>
          <a:xfrm>
            <a:off x="1060925" y="369312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g11fa56c0486_2_56"/>
          <p:cNvSpPr txBox="1"/>
          <p:nvPr/>
        </p:nvSpPr>
        <p:spPr>
          <a:xfrm>
            <a:off x="792350" y="3612525"/>
            <a:ext cx="733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Ou seja, é método  que é responsável por realmente fazer a aplicação funcionar. É nele que iremos definir os códigos que irão manipular os dados. Como dito, um método deve ser chamado para executar, pois não funciona sozinho. Esta chamada é através de uma classe ou objetos.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3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g11fa56c0486_2_6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15" name="Google Shape;3715;g11fa56c0486_2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6" name="Google Shape;3716;g11fa56c0486_2_6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7" name="Google Shape;3717;g11fa56c0486_2_6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8" name="Google Shape;3718;g11fa56c0486_2_65"/>
          <p:cNvSpPr txBox="1"/>
          <p:nvPr/>
        </p:nvSpPr>
        <p:spPr>
          <a:xfrm>
            <a:off x="980350" y="474240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criação de um método deve seguir o seu padrão de definição. A regra acima determina o que um método deve ter minimamente e o qué opcional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Neste caso, &lt;??&gt; indicam a opcionalidade.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retorno, nome , os parêntes () e o corpo são obrigatórios.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g11fa56c0486_2_7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24" name="Google Shape;3724;g11fa56c0486_2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5" name="Google Shape;3725;g11fa56c0486_2_7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6" name="Google Shape;3726;g11fa56c0486_2_73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padrao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0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Google Shape;3731;g11fa56c0486_2_8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32" name="Google Shape;3732;g11fa56c0486_2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Google Shape;3733;g11fa56c0486_2_8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g11fa56c0486_2_80"/>
          <p:cNvSpPr txBox="1"/>
          <p:nvPr/>
        </p:nvSpPr>
        <p:spPr>
          <a:xfrm>
            <a:off x="354275" y="953501"/>
            <a:ext cx="84780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g11fa56c0486_2_80"/>
          <p:cNvSpPr txBox="1"/>
          <p:nvPr/>
        </p:nvSpPr>
        <p:spPr>
          <a:xfrm>
            <a:off x="443175" y="1060925"/>
            <a:ext cx="8205600" cy="3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V</a:t>
            </a:r>
            <a:r>
              <a:rPr lang="en-US" sz="1300">
                <a:solidFill>
                  <a:schemeClr val="dk1"/>
                </a:solidFill>
              </a:rPr>
              <a:t>: são as visibilidades. Assim como as variáveis, os métodos tb podem definir as visibilidades.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T: se é concreto ou abstrato. Este conceito é mais fácil de explorar em um curso de OO. Aqui vamos sempre utilizar métodos concretos.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M: se é estatico, não estático ou final. Este conceito é mais fácil de explorar em um curso de OO. Aqui vamos sempre utilizar métodos estaticos.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 u="sng">
                <a:solidFill>
                  <a:schemeClr val="dk1"/>
                </a:solidFill>
              </a:rPr>
              <a:t>R</a:t>
            </a:r>
            <a:r>
              <a:rPr lang="en-US" sz="1300">
                <a:solidFill>
                  <a:schemeClr val="dk1"/>
                </a:solidFill>
              </a:rPr>
              <a:t>: é o tipo da informação que o método pode ou não retornar. Se retornar, pode ser qualquer um dos tipos de dados já apresentados, além de objetos(que são explorados no devido curso). Se não retornar nada, usa-se a palavra reservada "void". Vazio em inglês.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rgbClr val="073763"/>
                </a:solidFill>
              </a:rPr>
              <a:t>N</a:t>
            </a:r>
            <a:r>
              <a:rPr lang="en-US" sz="1200">
                <a:solidFill>
                  <a:srgbClr val="073763"/>
                </a:solidFill>
              </a:rPr>
              <a:t>: nome que é fornecido ao método//  padrao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P:</a:t>
            </a:r>
            <a:r>
              <a:rPr lang="en-US" sz="1300">
                <a:solidFill>
                  <a:schemeClr val="dk1"/>
                </a:solidFill>
              </a:rPr>
              <a:t> são os parâmetros que o método pode receber pra manipular e gerar novos valores.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E: Lista de exceções que pode lançar.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 u="sng">
                <a:solidFill>
                  <a:schemeClr val="dk1"/>
                </a:solidFill>
              </a:rPr>
              <a:t>C:</a:t>
            </a:r>
            <a:r>
              <a:rPr lang="en-US" sz="1300">
                <a:solidFill>
                  <a:schemeClr val="dk1"/>
                </a:solidFill>
              </a:rPr>
              <a:t> códigos que pode possuir. Se não tiver código, termina com ";". 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É válido ressaltar que os itens sublinhados são digamos os mais "comuns de usar" e os que exploraremos neste curso.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Existe tb considerações sobre T e M. Existem alguma combinações entre estes que não são validas. Mais uma vez, em OO conseguimos explorar isso.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11fa56c0486_2_8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41" name="Google Shape;3741;g11fa56c0486_2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2" name="Google Shape;3742;g11fa56c0486_2_8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3" name="Google Shape;3743;g11fa56c0486_2_88"/>
          <p:cNvSpPr txBox="1"/>
          <p:nvPr/>
        </p:nvSpPr>
        <p:spPr>
          <a:xfrm>
            <a:off x="441025" y="897000"/>
            <a:ext cx="8478000" cy="4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chemeClr val="dk1"/>
                </a:solidFill>
              </a:rPr>
              <a:t>Abaixo temos  alguns exemplos de métodos válidos e mais comuns, no que diz respeito à utilização das possibilidades apresentadas. Cada método terá sua necessidade e usará os itens de seu padrão de definição.</a:t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 sz="1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paramentros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 </a:t>
            </a:r>
            <a:r>
              <a:rPr lang="en-US" sz="1100">
                <a:solidFill>
                  <a:schemeClr val="dk1"/>
                </a:solidFill>
              </a:rPr>
              <a:t>forma que vamos utilizar neste curso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R = RETORNO, N = NOME, P = PARÂMETROS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g11fa56c0486_2_9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49" name="Google Shape;3749;g11fa56c0486_2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0" name="Google Shape;3750;g11fa56c0486_2_9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1" name="Google Shape;3751;g11fa56c0486_2_95"/>
          <p:cNvSpPr txBox="1"/>
          <p:nvPr/>
        </p:nvSpPr>
        <p:spPr>
          <a:xfrm>
            <a:off x="191950" y="1026850"/>
            <a:ext cx="8640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3752" name="Google Shape;3752;g11fa56c0486_2_95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3753" name="Google Shape;3753;g11fa56c0486_2_95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3754" name="Google Shape;3754;g11fa56c0486_2_95"/>
          <p:cNvSpPr txBox="1"/>
          <p:nvPr/>
        </p:nvSpPr>
        <p:spPr>
          <a:xfrm>
            <a:off x="-250175" y="3464462"/>
            <a:ext cx="88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3755" name="Google Shape;3755;g11fa56c0486_2_95"/>
          <p:cNvSpPr txBox="1"/>
          <p:nvPr/>
        </p:nvSpPr>
        <p:spPr>
          <a:xfrm>
            <a:off x="-250167" y="4165480"/>
            <a:ext cx="880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Google Shape;3756;g11fa56c0486_2_95"/>
          <p:cNvSpPr txBox="1"/>
          <p:nvPr/>
        </p:nvSpPr>
        <p:spPr>
          <a:xfrm>
            <a:off x="2363700" y="3217738"/>
            <a:ext cx="220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FF"/>
                </a:solidFill>
              </a:rPr>
              <a:t>Para chamar uma classe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3757" name="Google Shape;3757;g11fa56c0486_2_95"/>
          <p:cNvSpPr txBox="1"/>
          <p:nvPr/>
        </p:nvSpPr>
        <p:spPr>
          <a:xfrm>
            <a:off x="1678700" y="3950738"/>
            <a:ext cx="20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Para chamar uma objeto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11fa56c0486_2_10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63" name="Google Shape;3763;g11fa56c0486_2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4" name="Google Shape;3764;g11fa56c0486_2_10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5" name="Google Shape;3765;g11fa56c0486_2_10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                 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6" name="Google Shape;3766;g11fa56c0486_2_108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3767" name="Google Shape;3767;g11fa56c0486_2_108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8" name="Google Shape;3768;g11fa56c0486_2_108"/>
          <p:cNvSpPr txBox="1"/>
          <p:nvPr/>
        </p:nvSpPr>
        <p:spPr>
          <a:xfrm>
            <a:off x="1154322" y="2232702"/>
            <a:ext cx="14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3769" name="Google Shape;3769;g11fa56c0486_2_108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  <p:sp>
        <p:nvSpPr>
          <p:cNvPr id="3770" name="Google Shape;3770;g11fa56c0486_2_108"/>
          <p:cNvSpPr txBox="1"/>
          <p:nvPr/>
        </p:nvSpPr>
        <p:spPr>
          <a:xfrm>
            <a:off x="2010550" y="2028425"/>
            <a:ext cx="48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</a:t>
            </a:r>
            <a:r>
              <a:rPr b="1" lang="en-US"/>
              <a:t>ome() </a:t>
            </a:r>
            <a:r>
              <a:rPr lang="en-US"/>
              <a:t>     </a:t>
            </a:r>
            <a:r>
              <a:rPr lang="en-US"/>
              <a:t>Obs:  tb é uma assinatura, é uma lista vazia</a:t>
            </a:r>
            <a:r>
              <a:rPr b="1" lang="en-US"/>
              <a:t> </a:t>
            </a:r>
            <a:endParaRPr b="1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74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Google Shape;3775;g11fa56c0486_2_12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76" name="Google Shape;3776;g11fa56c0486_2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77" name="Google Shape;3777;g11fa56c0486_2_12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8" name="Google Shape;3778;g11fa56c0486_2_120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9" name="Google Shape;3779;g11fa56c0486_2_120"/>
          <p:cNvSpPr txBox="1"/>
          <p:nvPr/>
        </p:nvSpPr>
        <p:spPr>
          <a:xfrm>
            <a:off x="752075" y="2048550"/>
            <a:ext cx="733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Os construtores criam objetos a partir de classes. O destrutores auxiliam na destruição de objetos. </a:t>
            </a:r>
            <a:endParaRPr/>
          </a:p>
        </p:txBody>
      </p:sp>
      <p:sp>
        <p:nvSpPr>
          <p:cNvPr id="3780" name="Google Shape;3780;g11fa56c0486_2_120"/>
          <p:cNvSpPr txBox="1"/>
          <p:nvPr/>
        </p:nvSpPr>
        <p:spPr>
          <a:xfrm flipH="1">
            <a:off x="872900" y="3616725"/>
            <a:ext cx="6916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É o que faz o software de fato funcionar. São as execuções dos métodos, as mensagens que são passadas para eles para que eles executem seus processamentos (códigos) internos. Nesse momento apenas passaremos mensagens a métodos através de uma classe.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6f630a1ee_3_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" name="Google Shape;64;g126f630a1ee_3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126f630a1ee_3_17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66" name="Google Shape;66;g126f630a1ee_3_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126f630a1ee_3_17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126f630a1ee_3_17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126f630a1ee_3_17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126f630a1ee_3_17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g126f630a1ee_3_17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e935a282d_16_26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5" name="Google Shape;425;g12e935a282d_16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12e935a282d_16_26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2e935a282d_16_263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Passagem de Parâmetros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valor (cópia)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referência (endereço)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g12e935a282d_16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7157925" cy="24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2e935a282d_16_263"/>
          <p:cNvSpPr txBox="1"/>
          <p:nvPr/>
        </p:nvSpPr>
        <p:spPr>
          <a:xfrm>
            <a:off x="7372800" y="3960775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20</a:t>
            </a:r>
            <a:endParaRPr/>
          </a:p>
        </p:txBody>
      </p:sp>
      <p:sp>
        <p:nvSpPr>
          <p:cNvPr id="430" name="Google Shape;430;g12e935a282d_16_263"/>
          <p:cNvSpPr txBox="1"/>
          <p:nvPr/>
        </p:nvSpPr>
        <p:spPr>
          <a:xfrm>
            <a:off x="7372800" y="4519250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10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g11fa56c0486_2_12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6" name="Google Shape;3786;g11fa56c0486_2_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7" name="Google Shape;3787;g11fa56c0486_2_1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g11fa56c0486_2_129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Passagem de Parâmetros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valor (cópia)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referência (endereço)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9" name="Google Shape;3789;g11fa56c0486_2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25" y="2659050"/>
            <a:ext cx="7157925" cy="24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0" name="Google Shape;3790;g11fa56c0486_2_129"/>
          <p:cNvSpPr txBox="1"/>
          <p:nvPr/>
        </p:nvSpPr>
        <p:spPr>
          <a:xfrm>
            <a:off x="7372800" y="3960775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20</a:t>
            </a:r>
            <a:endParaRPr/>
          </a:p>
        </p:txBody>
      </p:sp>
      <p:sp>
        <p:nvSpPr>
          <p:cNvPr id="3791" name="Google Shape;3791;g11fa56c0486_2_129"/>
          <p:cNvSpPr txBox="1"/>
          <p:nvPr/>
        </p:nvSpPr>
        <p:spPr>
          <a:xfrm>
            <a:off x="7372800" y="4519250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10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g11fa56c0486_2_13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97" name="Google Shape;3797;g11fa56c0486_2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98" name="Google Shape;3798;g11fa56c0486_2_13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9" name="Google Shape;3799;g11fa56c0486_2_13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0" name="Google Shape;3800;g11fa56c0486_2_139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4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g11fa56c0486_2_14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06" name="Google Shape;3806;g11fa56c0486_2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7" name="Google Shape;3807;g11fa56c0486_2_14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8" name="Google Shape;3808;g11fa56c0486_2_147"/>
          <p:cNvSpPr txBox="1"/>
          <p:nvPr/>
        </p:nvSpPr>
        <p:spPr>
          <a:xfrm>
            <a:off x="148807" y="2149056"/>
            <a:ext cx="90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g11fa56c0486_2_147"/>
          <p:cNvSpPr txBox="1"/>
          <p:nvPr/>
        </p:nvSpPr>
        <p:spPr>
          <a:xfrm>
            <a:off x="1023175" y="1576225"/>
            <a:ext cx="7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g11fa56c0486_2_147"/>
          <p:cNvSpPr txBox="1"/>
          <p:nvPr/>
        </p:nvSpPr>
        <p:spPr>
          <a:xfrm>
            <a:off x="580725" y="834375"/>
            <a:ext cx="82737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Esse é o grande desafio! Criar nomes que transmitam a ideia do comportamento que o método define, mas sem ficar grande demais. Via de regras preposições como "de", "do", "da" são evitadas, assim como artigos. Na maioria das vezes verbos e substantivos conseguem suprir tal necessidade.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Métodos muito grandes são difíceis de entender e manter. Então evitar isto ajuda na manutenção do mesmo. Essas valores não são uma regra, mas existem estudos que aconselhem a este valor </a:t>
            </a: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80 e 120 linhas</a:t>
            </a:r>
            <a:r>
              <a:rPr lang="en-US" sz="1500">
                <a:solidFill>
                  <a:schemeClr val="dk1"/>
                </a:solidFill>
              </a:rPr>
              <a:t>. Sendo 150 a exceção o máxima. Sempre que possível a criação e reúso de métodos deve ser feita, assim evita-se também a repetição de códigos.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Lista de parâmetros muito longas geram um forte acoplamento. Listas curtas são mais fáceis de manter. Acoplamento é um conceito um pouco mais avançado, mas tenha em mente que listas longas geram forte acoplamento.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Definir a visibilidade adequada de um método é importantíssimo. Agora tudo será público(public) por facilidade de explicação. Mas na verdade a visibilidade deve ser bem pensada. 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11fa56c0486_2_15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3816" name="Google Shape;3816;g11fa56c0486_2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17" name="Google Shape;3817;g11fa56c0486_2_1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8" name="Google Shape;3818;g11fa56c0486_2_156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g11fa56c0486_2_16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3824" name="Google Shape;3824;g11fa56c0486_2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5" name="Google Shape;3825;g11fa56c0486_2_16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6" name="Google Shape;3826;g11fa56c0486_2_16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g11fa56c0486_2_17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2" name="Google Shape;3832;g11fa56c0486_2_170"/>
          <p:cNvSpPr txBox="1"/>
          <p:nvPr/>
        </p:nvSpPr>
        <p:spPr>
          <a:xfrm>
            <a:off x="354275" y="0"/>
            <a:ext cx="847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soma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//Visib/Modif/Retorno/Nome(Parametro1, Parametro2) Obs.: O retorno Void não tem retorno é um retorno vazio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+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soma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mais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numero1 -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subtracao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menos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*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multiplicação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vezes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/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divisão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por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36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g11fa56c0486_2_17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g11fa56c0486_2_175"/>
          <p:cNvSpPr txBox="1"/>
          <p:nvPr/>
        </p:nvSpPr>
        <p:spPr>
          <a:xfrm>
            <a:off x="117775" y="-68675"/>
            <a:ext cx="8836800" cy="5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obterMensagem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g11fa56c0486_2_18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4" name="Google Shape;3844;g11fa56c0486_2_180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"Hora inválida."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mensagemBomDia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//Esse método foi criado para mostrar que é possível criar um método dentro de outro método e que isso é comum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dia!"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tarde!"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noite!"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11fa56c0486_2_18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0" name="Google Shape;3850;g11fa56c0486_2_185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//Visib/Modif/Retorno/Nome(parâmetro "no caso está sem parâmetro")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parcelas) {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principal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mostrar que é possivel criar um método dentro de outro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2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3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"Quantidade de parcelas não aceita."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11fa56c0486_2_1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6" name="Google Shape;3856;g11fa56c0486_2_190"/>
          <p:cNvSpPr txBox="1"/>
          <p:nvPr/>
        </p:nvSpPr>
        <p:spPr>
          <a:xfrm>
            <a:off x="153600" y="0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 classe Main é onde o programa vai ser executado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calculadora"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chamar o método (passar uma mensagem) a partir da classe nesse caso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//Classe.nome(parâmetro1, parâmetro2) - Precisamos passar esses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mensagem"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Empréstimo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empréstimo"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Foi criado para mostrar que é possível passar um parâmetros para outro método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e935a282d_16_27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6" name="Google Shape;436;g12e935a282d_16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2e935a282d_16_27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2e935a282d_16_27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12e935a282d_16_273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11fa56c0486_2_19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2" name="Google Shape;3862;g11fa56c0486_2_19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3" name="Google Shape;3863;g11fa56c0486_2_19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4" name="Google Shape;3864;g11fa56c0486_2_19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5" name="Google Shape;3865;g11fa56c0486_2_195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6" name="Google Shape;3866;g11fa56c0486_2_19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7" name="Google Shape;3867;g11fa56c0486_2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868" name="Google Shape;3868;g11fa56c0486_2_19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9" name="Google Shape;3869;g11fa56c0486_2_19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0" name="Google Shape;3870;g11fa56c0486_2_195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11fa56c0486_2_20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76" name="Google Shape;3876;g11fa56c0486_2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77" name="Google Shape;3877;g11fa56c0486_2_208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8" name="Google Shape;3878;g11fa56c0486_2_20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g11fa56c0486_2_21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84" name="Google Shape;3884;g11fa56c0486_2_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5" name="Google Shape;3885;g11fa56c0486_2_21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6" name="Google Shape;3886;g11fa56c0486_2_215"/>
          <p:cNvSpPr txBox="1"/>
          <p:nvPr/>
        </p:nvSpPr>
        <p:spPr>
          <a:xfrm>
            <a:off x="354275" y="13948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7" name="Google Shape;3887;g11fa56c0486_2_215"/>
          <p:cNvSpPr txBox="1"/>
          <p:nvPr/>
        </p:nvSpPr>
        <p:spPr>
          <a:xfrm>
            <a:off x="384200" y="2996775"/>
            <a:ext cx="7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g11fa56c0486_2_215"/>
          <p:cNvSpPr txBox="1"/>
          <p:nvPr/>
        </p:nvSpPr>
        <p:spPr>
          <a:xfrm>
            <a:off x="896475" y="3278525"/>
            <a:ext cx="735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Obs: quando os parâmetros são completamente iguais devemos alterar o tipo de dado, por exemplo tipo de dado double uma dou parâmetros que estão iguais deverá ser alterado para float.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11fa56c0486_2_2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94" name="Google Shape;3894;g11fa56c0486_2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95" name="Google Shape;3895;g11fa56c0486_2_2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6" name="Google Shape;3896;g11fa56c0486_2_224"/>
          <p:cNvSpPr txBox="1"/>
          <p:nvPr/>
        </p:nvSpPr>
        <p:spPr>
          <a:xfrm>
            <a:off x="354275" y="897001"/>
            <a:ext cx="84780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7" name="Google Shape;3897;g11fa56c0486_2_224"/>
          <p:cNvSpPr txBox="1"/>
          <p:nvPr/>
        </p:nvSpPr>
        <p:spPr>
          <a:xfrm>
            <a:off x="30202" y="2343157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3898" name="Google Shape;3898;g11fa56c0486_2_224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3899" name="Google Shape;3899;g11fa56c0486_2_224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3900" name="Google Shape;3900;g11fa56c0486_2_224"/>
          <p:cNvSpPr txBox="1"/>
          <p:nvPr/>
        </p:nvSpPr>
        <p:spPr>
          <a:xfrm>
            <a:off x="30192" y="3270489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 </a:t>
            </a:r>
            <a:endParaRPr/>
          </a:p>
        </p:txBody>
      </p:sp>
      <p:sp>
        <p:nvSpPr>
          <p:cNvPr id="3901" name="Google Shape;3901;g11fa56c0486_2_224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3902" name="Google Shape;3902;g11fa56c0486_2_224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3903" name="Google Shape;3903;g11fa56c0486_2_224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3904" name="Google Shape;3904;g11fa56c0486_2_224"/>
          <p:cNvSpPr txBox="1"/>
          <p:nvPr/>
        </p:nvSpPr>
        <p:spPr>
          <a:xfrm>
            <a:off x="30204" y="4672275"/>
            <a:ext cx="880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 </a:t>
            </a:r>
            <a:endParaRPr/>
          </a:p>
        </p:txBody>
      </p:sp>
      <p:sp>
        <p:nvSpPr>
          <p:cNvPr id="3905" name="Google Shape;3905;g11fa56c0486_2_224"/>
          <p:cNvSpPr txBox="1"/>
          <p:nvPr/>
        </p:nvSpPr>
        <p:spPr>
          <a:xfrm>
            <a:off x="459575" y="1758150"/>
            <a:ext cx="73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Mudar a lista de parâmetros e manter o nome do método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g11fa56c0486_2_24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11" name="Google Shape;3911;g11fa56c0486_2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2" name="Google Shape;3912;g11fa56c0486_2_24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3" name="Google Shape;3913;g11fa56c0486_2_24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3914" name="Google Shape;3914;g11fa56c0486_2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75" y="2785825"/>
            <a:ext cx="6672275" cy="36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11fa56c0486_2_24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20" name="Google Shape;3920;g11fa56c0486_2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g11fa56c0486_2_24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2" name="Google Shape;3922;g11fa56c0486_2_24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3923" name="Google Shape;3923;g11fa56c0486_2_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646" y="2673661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g11fa56c0486_2_25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29" name="Google Shape;3929;g11fa56c0486_2_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30" name="Google Shape;3930;g11fa56c0486_2_2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1" name="Google Shape;3931;g11fa56c0486_2_25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2" name="Google Shape;3932;g11fa56c0486_2_256"/>
          <p:cNvSpPr txBox="1"/>
          <p:nvPr/>
        </p:nvSpPr>
        <p:spPr>
          <a:xfrm>
            <a:off x="443725" y="2060175"/>
            <a:ext cx="803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Embora sejam dois conceitos relacionados á metodos, estas são completamente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g11fa56c0486_2_26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3938" name="Google Shape;3938;g11fa56c0486_2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39" name="Google Shape;3939;g11fa56c0486_2_26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0" name="Google Shape;3940;g11fa56c0486_2_26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11fa56c0486_2_27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6" name="Google Shape;3946;g11fa56c0486_2_271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//Assinatura = Nome +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 * lado);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lado1 * lado2);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losango:"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(diagonal1 * diagonal2)/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11fa56c0486_2_27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2" name="Google Shape;3952;g11fa56c0486_2_276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ublic class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Quadrilátero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quadrilátero"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//Classe.nome(parâmetro) - Isso para chamar a classe ou melhor passar uma mensagem.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e935a282d_16_28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5" name="Google Shape;445;g12e935a282d_16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12e935a282d_16_28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12e935a282d_16_281"/>
          <p:cNvSpPr txBox="1"/>
          <p:nvPr/>
        </p:nvSpPr>
        <p:spPr>
          <a:xfrm>
            <a:off x="148807" y="2149056"/>
            <a:ext cx="90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12e935a282d_16_281"/>
          <p:cNvSpPr txBox="1"/>
          <p:nvPr/>
        </p:nvSpPr>
        <p:spPr>
          <a:xfrm>
            <a:off x="1023175" y="1576225"/>
            <a:ext cx="7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2e935a282d_16_281"/>
          <p:cNvSpPr txBox="1"/>
          <p:nvPr/>
        </p:nvSpPr>
        <p:spPr>
          <a:xfrm>
            <a:off x="580725" y="834375"/>
            <a:ext cx="82737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Esse é o grande desafio! Criar nomes que transmitam a ideia do comportamento que o método define, mas sem ficar grande demais. Via de regras preposições como "de", "do", "da" são evitadas, assim como artigos. Na maioria das vezes verbos e substantivos conseguem suprir tal necessidade.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Métodos muito grandes são difíceis de entender e manter. Então evitar isto ajuda na manutenção do mesmo. Essas valores não são uma regra, mas existem estudos que aconselhem a este valor </a:t>
            </a: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80 e 120 linhas</a:t>
            </a:r>
            <a:r>
              <a:rPr lang="en-US" sz="1500">
                <a:solidFill>
                  <a:schemeClr val="dk1"/>
                </a:solidFill>
              </a:rPr>
              <a:t>. Sendo 150 a exceção o máxima. Sempre que possível a criação e reúso de métodos deve ser feita, assim evita-se também a repetição de códigos.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Lista de parâmetros muito longas geram um forte acoplamento. Listas curtas são mais fáceis de manter. Acoplamento é um conceito um pouco mais avançado, mas tenha em mente que listas longas geram forte acoplamento.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Definir a visibilidade adequada de um método é importantíssimo. Agora tudo será público(public) por facilidade de explicação. Mas na verdade a visibilidade deve ser bem pensada. 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g11fa56c0486_2_281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58" name="Google Shape;3958;g11fa56c0486_2_281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59" name="Google Shape;3959;g11fa56c0486_2_281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0" name="Google Shape;3960;g11fa56c0486_2_281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1" name="Google Shape;3961;g11fa56c0486_2_281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2" name="Google Shape;3962;g11fa56c0486_2_281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3" name="Google Shape;3963;g11fa56c0486_2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964" name="Google Shape;3964;g11fa56c0486_2_281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5" name="Google Shape;3965;g11fa56c0486_2_281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6" name="Google Shape;3966;g11fa56c0486_2_281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g11fa56c0486_2_29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72" name="Google Shape;3972;g11fa56c0486_2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73" name="Google Shape;3973;g11fa56c0486_2_294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3974" name="Google Shape;3974;g11fa56c0486_2_29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11fa56c0486_2_301"/>
          <p:cNvSpPr txBox="1"/>
          <p:nvPr>
            <p:ph idx="1" type="subTitle"/>
          </p:nvPr>
        </p:nvSpPr>
        <p:spPr>
          <a:xfrm>
            <a:off x="311700" y="3819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3980" name="Google Shape;3980;g11fa56c0486_2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81" name="Google Shape;3981;g11fa56c0486_2_30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2" name="Google Shape;3982;g11fa56c0486_2_30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 -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continue e o break também são instruções de interrupção, mas estão mais atrelados a laços de repetição e o retorno está atrelado a métodos.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g11fa56c0486_2_30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3988" name="Google Shape;3988;g11fa56c0486_2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89" name="Google Shape;3989;g11fa56c0486_2_30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0" name="Google Shape;3990;g11fa56c0486_2_30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que ocorrer primero deste tres casos, faz o método finalizar. Assim, a execução do programa volta para o ponto onde o método foi chamado, ou seja, foi passada uma mensagem para ele.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g11fa56c0486_2_31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3996" name="Google Shape;3996;g11fa56c0486_2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97" name="Google Shape;3997;g11fa56c0486_2_31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8" name="Google Shape;3998;g11fa56c0486_2_315"/>
          <p:cNvSpPr txBox="1"/>
          <p:nvPr/>
        </p:nvSpPr>
        <p:spPr>
          <a:xfrm>
            <a:off x="354275" y="1318701"/>
            <a:ext cx="8478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•"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 precisar, o método pode não retornar nada. Usa-se o void. Mas se ainda precisar, pode usar o "return puro e sem valor" para abortar no momento desejado a execução do método.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g11fa56c0486_2_32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04" name="Google Shape;4004;g11fa56c0486_2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5" name="Google Shape;4005;g11fa56c0486_2_32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6" name="Google Shape;4006;g11fa56c0486_2_322"/>
          <p:cNvSpPr txBox="1"/>
          <p:nvPr/>
        </p:nvSpPr>
        <p:spPr>
          <a:xfrm>
            <a:off x="428625" y="1331070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4007" name="Google Shape;4007;g11fa56c0486_2_322"/>
          <p:cNvSpPr txBox="1"/>
          <p:nvPr/>
        </p:nvSpPr>
        <p:spPr>
          <a:xfrm>
            <a:off x="697325" y="4378475"/>
            <a:ext cx="33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dar erro de compilação pq um float não é compátivel com um int</a:t>
            </a:r>
            <a:endParaRPr/>
          </a:p>
        </p:txBody>
      </p:sp>
      <p:sp>
        <p:nvSpPr>
          <p:cNvPr id="4008" name="Google Shape;4008;g11fa56c0486_2_322"/>
          <p:cNvSpPr txBox="1"/>
          <p:nvPr/>
        </p:nvSpPr>
        <p:spPr>
          <a:xfrm>
            <a:off x="4960275" y="2060175"/>
            <a:ext cx="35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Vai dar erro de compilação pq void  não retorna nada. Deveria ser return;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2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g11fa56c0486_2_33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014" name="Google Shape;4014;g11fa56c0486_2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15" name="Google Shape;4015;g11fa56c0486_2_33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6" name="Google Shape;4016;g11fa56c0486_2_33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g11fa56c0486_2_33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2" name="Google Shape;4022;g11fa56c0486_2_338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 * lado;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 * lado2;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xpto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"Antes"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long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Esse método está retornando um double e não um log. isso dá um erro.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26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11fa56c0486_2_34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8" name="Google Shape;4028;g11fa56c0486_2_343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Retornos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retornos"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3" name="Google Shape;4033;g11fa56c0486_2_348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4" name="Google Shape;4034;g11fa56c0486_2_348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5" name="Google Shape;4035;g11fa56c0486_2_348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6" name="Google Shape;4036;g11fa56c0486_2_348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7" name="Google Shape;4037;g11fa56c0486_2_348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8" name="Google Shape;4038;g11fa56c0486_2_348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9" name="Google Shape;4039;g11fa56c0486_2_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040" name="Google Shape;4040;g11fa56c0486_2_348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1" name="Google Shape;4041;g11fa56c0486_2_348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2" name="Google Shape;4042;g11fa56c0486_2_348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43" name="Google Shape;4043;g11fa56c0486_2_348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e935a282d_16_29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55" name="Google Shape;455;g12e935a282d_16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12e935a282d_16_2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2e935a282d_16_290"/>
          <p:cNvSpPr txBox="1"/>
          <p:nvPr/>
        </p:nvSpPr>
        <p:spPr>
          <a:xfrm>
            <a:off x="354275" y="13186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g11fa56c0486_2_36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49" name="Google Shape;4049;g11fa56c0486_2_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0" name="Google Shape;4050;g11fa56c0486_2_36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1" name="Google Shape;4051;g11fa56c0486_2_36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55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11fa56c0486_2_36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57" name="Google Shape;4057;g11fa56c0486_2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8" name="Google Shape;4058;g11fa56c0486_2_36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9" name="Google Shape;4059;g11fa56c0486_2_36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11fa56c0486_2_37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65" name="Google Shape;4065;g11fa56c0486_2_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66" name="Google Shape;4066;g11fa56c0486_2_376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7" name="Google Shape;4067;g11fa56c0486_2_37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71" name="Shape 4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2" name="Google Shape;4072;g11fa56c0486_2_38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73" name="Google Shape;4073;g11fa56c0486_2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74" name="Google Shape;4074;g11fa56c0486_2_383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4075" name="Google Shape;4075;g11fa56c0486_2_38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6" name="Google Shape;4076;g11fa56c0486_2_383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7" name="Google Shape;4077;g11fa56c0486_2_383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8" name="Google Shape;4078;g11fa56c0486_2_383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9" name="Google Shape;4079;g11fa56c0486_2_383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0" name="Google Shape;4080;g11fa56c0486_2_383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11fa56c0486_2_395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86" name="Google Shape;4086;g11fa56c0486_2_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87" name="Google Shape;4087;g11fa56c0486_2_395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8" name="Google Shape;4088;g11fa56c0486_2_39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g11fa56c0486_2_402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4" name="Google Shape;4094;g11fa56c0486_2_402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5" name="Google Shape;4095;g11fa56c0486_2_402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6" name="Google Shape;4096;g11fa56c0486_2_40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g11fa56c0486_2_402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g11fa56c0486_2_40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9" name="Google Shape;4099;g11fa56c0486_2_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100" name="Google Shape;4100;g11fa56c0486_2_40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1" name="Google Shape;4101;g11fa56c0486_2_402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2" name="Google Shape;4102;g11fa56c0486_2_402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3" name="Google Shape;4103;g11fa56c0486_2_402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7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g11fa56c0486_2_416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9" name="Google Shape;4109;g11fa56c0486_2_416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0" name="Google Shape;4110;g11fa56c0486_2_416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1" name="Google Shape;4111;g11fa56c0486_2_416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2" name="Google Shape;4112;g11fa56c0486_2_416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g11fa56c0486_2_416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4" name="Google Shape;4114;g11fa56c0486_2_4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115" name="Google Shape;4115;g11fa56c0486_2_416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6" name="Google Shape;4116;g11fa56c0486_2_416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7" name="Google Shape;4117;g11fa56c0486_2_416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g11fa56c0486_2_42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23" name="Google Shape;4123;g11fa56c0486_2_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24" name="Google Shape;4124;g11fa56c0486_2_429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5" name="Google Shape;4125;g11fa56c0486_2_4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11fa56c0486_2_43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31" name="Google Shape;4131;g11fa56c0486_2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32" name="Google Shape;4132;g11fa56c0486_2_43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3" name="Google Shape;4133;g11fa56c0486_2_43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g11fa56c0486_2_44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39" name="Google Shape;4139;g11fa56c0486_2_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0" name="Google Shape;4140;g11fa56c0486_2_44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1" name="Google Shape;4141;g11fa56c0486_2_44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e935a282d_16_29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63" name="Google Shape;463;g12e935a282d_16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2e935a282d_16_29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12e935a282d_16_29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11fa56c0486_2_45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47" name="Google Shape;4147;g11fa56c0486_2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48" name="Google Shape;4148;g11fa56c0486_2_45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Google Shape;4149;g11fa56c0486_2_45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concreto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padrao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g11fa56c0486_2_45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55" name="Google Shape;4155;g11fa56c0486_2_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56" name="Google Shape;4156;g11fa56c0486_2_45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7" name="Google Shape;4157;g11fa56c0486_2_45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</a:t>
            </a:r>
            <a:endParaRPr b="1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g11fa56c0486_2_46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63" name="Google Shape;4163;g11fa56c0486_2_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64" name="Google Shape;4164;g11fa56c0486_2_46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5" name="Google Shape;4165;g11fa56c0486_2_46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4166" name="Google Shape;4166;g11fa56c0486_2_464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4167" name="Google Shape;4167;g11fa56c0486_2_464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4168" name="Google Shape;4168;g11fa56c0486_2_464"/>
          <p:cNvSpPr txBox="1"/>
          <p:nvPr/>
        </p:nvSpPr>
        <p:spPr>
          <a:xfrm>
            <a:off x="-250166" y="3669462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4169" name="Google Shape;4169;g11fa56c0486_2_464"/>
          <p:cNvSpPr txBox="1"/>
          <p:nvPr/>
        </p:nvSpPr>
        <p:spPr>
          <a:xfrm>
            <a:off x="-250167" y="4165480"/>
            <a:ext cx="8803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g11fa56c0486_2_47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75" name="Google Shape;4175;g11fa56c0486_2_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6" name="Google Shape;4176;g11fa56c0486_2_47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g11fa56c0486_2_47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8" name="Google Shape;4178;g11fa56c0486_2_475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4179" name="Google Shape;4179;g11fa56c0486_2_475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0" name="Google Shape;4180;g11fa56c0486_2_475"/>
          <p:cNvSpPr txBox="1"/>
          <p:nvPr/>
        </p:nvSpPr>
        <p:spPr>
          <a:xfrm>
            <a:off x="1154322" y="2270364"/>
            <a:ext cx="1460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4181" name="Google Shape;4181;g11fa56c0486_2_475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5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g11fa56c0486_2_48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87" name="Google Shape;4187;g11fa56c0486_2_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88" name="Google Shape;4188;g11fa56c0486_2_48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9" name="Google Shape;4189;g11fa56c0486_2_48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3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g11fa56c0486_2_49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95" name="Google Shape;4195;g11fa56c0486_2_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96" name="Google Shape;4196;g11fa56c0486_2_49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Google Shape;4197;g11fa56c0486_2_49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8" name="Google Shape;4198;g11fa56c0486_2_493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g11fa56c0486_2_50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204" name="Google Shape;4204;g11fa56c0486_2_5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05" name="Google Shape;4205;g11fa56c0486_2_50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g11fa56c0486_2_50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10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1" name="Google Shape;4211;g11fa56c0486_2_50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212" name="Google Shape;4212;g11fa56c0486_2_5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3" name="Google Shape;4213;g11fa56c0486_2_50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4" name="Google Shape;4214;g11fa56c0486_2_50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11fa56c0486_2_51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0" name="Google Shape;4220;g11fa56c0486_2_51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1" name="Google Shape;4221;g11fa56c0486_2_51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2" name="Google Shape;4222;g11fa56c0486_2_51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3" name="Google Shape;4223;g11fa56c0486_2_515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4" name="Google Shape;4224;g11fa56c0486_2_51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5" name="Google Shape;4225;g11fa56c0486_2_5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226" name="Google Shape;4226;g11fa56c0486_2_51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g11fa56c0486_2_51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8" name="Google Shape;4228;g11fa56c0486_2_515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11fa56c0486_2_52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34" name="Google Shape;4234;g11fa56c0486_2_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35" name="Google Shape;4235;g11fa56c0486_2_528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6" name="Google Shape;4236;g11fa56c0486_2_52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e935a282d_16_30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2e935a282d_16_304"/>
          <p:cNvSpPr txBox="1"/>
          <p:nvPr/>
        </p:nvSpPr>
        <p:spPr>
          <a:xfrm>
            <a:off x="354275" y="0"/>
            <a:ext cx="847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soma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//Visib/Modif/Retorno/Nome(Parametro1, Parametro2) Obs.: O retorno Void não tem retorno é um retorno vazio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+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soma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mais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numero1 -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subtracao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menos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*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multiplicação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vezes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/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divisão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por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11fa56c0486_2_5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42" name="Google Shape;4242;g11fa56c0486_2_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3" name="Google Shape;4243;g11fa56c0486_2_5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4" name="Google Shape;4244;g11fa56c0486_2_53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Google Shape;4249;g11fa56c0486_2_54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50" name="Google Shape;4250;g11fa56c0486_2_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51" name="Google Shape;4251;g11fa56c0486_2_54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g11fa56c0486_2_54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3" name="Google Shape;4253;g11fa56c0486_2_542"/>
          <p:cNvSpPr txBox="1"/>
          <p:nvPr/>
        </p:nvSpPr>
        <p:spPr>
          <a:xfrm>
            <a:off x="30192" y="2343149"/>
            <a:ext cx="478119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4254" name="Google Shape;4254;g11fa56c0486_2_542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4255" name="Google Shape;4255;g11fa56c0486_2_542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4256" name="Google Shape;4256;g11fa56c0486_2_542"/>
          <p:cNvSpPr txBox="1"/>
          <p:nvPr/>
        </p:nvSpPr>
        <p:spPr>
          <a:xfrm>
            <a:off x="30192" y="3270489"/>
            <a:ext cx="595654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</a:t>
            </a:r>
            <a:endParaRPr/>
          </a:p>
        </p:txBody>
      </p:sp>
      <p:sp>
        <p:nvSpPr>
          <p:cNvPr id="4257" name="Google Shape;4257;g11fa56c0486_2_542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4258" name="Google Shape;4258;g11fa56c0486_2_542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4259" name="Google Shape;4259;g11fa56c0486_2_542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4260" name="Google Shape;4260;g11fa56c0486_2_542"/>
          <p:cNvSpPr txBox="1"/>
          <p:nvPr/>
        </p:nvSpPr>
        <p:spPr>
          <a:xfrm>
            <a:off x="30191" y="4672281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Google Shape;4265;g11fa56c0486_2_55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66" name="Google Shape;4266;g11fa56c0486_2_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7" name="Google Shape;4267;g11fa56c0486_2_55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8" name="Google Shape;4268;g11fa56c0486_2_55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/>
          </a:p>
        </p:txBody>
      </p:sp>
      <p:pic>
        <p:nvPicPr>
          <p:cNvPr descr="Tabela&#10;&#10;Descrição gerada automaticamente" id="4269" name="Google Shape;4269;g11fa56c0486_2_5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466" y="1796128"/>
            <a:ext cx="6129067" cy="316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11fa56c0486_2_56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75" name="Google Shape;4275;g11fa56c0486_2_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76" name="Google Shape;4276;g11fa56c0486_2_56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7" name="Google Shape;4277;g11fa56c0486_2_56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4278" name="Google Shape;4278;g11fa56c0486_2_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0758" y="1961286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g11fa56c0486_2_57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84" name="Google Shape;4284;g11fa56c0486_2_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85" name="Google Shape;4285;g11fa56c0486_2_57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Google Shape;4286;g11fa56c0486_2_57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g11fa56c0486_2_58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292" name="Google Shape;4292;g11fa56c0486_2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93" name="Google Shape;4293;g11fa56c0486_2_58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4" name="Google Shape;4294;g11fa56c0486_2_58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9" name="Google Shape;4299;g11fa56c0486_2_587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0" name="Google Shape;4300;g11fa56c0486_2_587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1" name="Google Shape;4301;g11fa56c0486_2_587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2" name="Google Shape;4302;g11fa56c0486_2_587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3" name="Google Shape;4303;g11fa56c0486_2_587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4" name="Google Shape;4304;g11fa56c0486_2_587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5" name="Google Shape;4305;g11fa56c0486_2_5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306" name="Google Shape;4306;g11fa56c0486_2_587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7" name="Google Shape;4307;g11fa56c0486_2_587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8" name="Google Shape;4308;g11fa56c0486_2_587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3" name="Google Shape;4313;g11fa56c0486_2_60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14" name="Google Shape;4314;g11fa56c0486_2_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5" name="Google Shape;4315;g11fa56c0486_2_600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4316" name="Google Shape;4316;g11fa56c0486_2_60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20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g11fa56c0486_2_60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4322" name="Google Shape;4322;g11fa56c0486_2_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23" name="Google Shape;4323;g11fa56c0486_2_60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4" name="Google Shape;4324;g11fa56c0486_2_60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28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g11fa56c0486_2_61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4330" name="Google Shape;4330;g11fa56c0486_2_6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31" name="Google Shape;4331;g11fa56c0486_2_61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2" name="Google Shape;4332;g11fa56c0486_2_61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e935a282d_16_30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12e935a282d_16_309"/>
          <p:cNvSpPr txBox="1"/>
          <p:nvPr/>
        </p:nvSpPr>
        <p:spPr>
          <a:xfrm>
            <a:off x="117775" y="-68675"/>
            <a:ext cx="8836800" cy="5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obterMensagem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6" name="Shape 4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7" name="Google Shape;4337;g11fa56c0486_2_62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4338" name="Google Shape;4338;g11fa56c0486_2_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g11fa56c0486_2_6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0" name="Google Shape;4340;g11fa56c0486_2_62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11fa56c0486_2_62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46" name="Google Shape;4346;g11fa56c0486_2_6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7" name="Google Shape;4347;g11fa56c0486_2_62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8" name="Google Shape;4348;g11fa56c0486_2_62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setIdade(...)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11fa56c0486_2_6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354" name="Google Shape;4354;g11fa56c0486_2_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55" name="Google Shape;4355;g11fa56c0486_2_6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6" name="Google Shape;4356;g11fa56c0486_2_63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11fa56c0486_2_64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62" name="Google Shape;4362;g11fa56c0486_2_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63" name="Google Shape;4363;g11fa56c0486_2_64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4" name="Google Shape;4364;g11fa56c0486_2_64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8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11fa56c0486_2_64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70" name="Google Shape;4370;g11fa56c0486_2_6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1" name="Google Shape;4371;g11fa56c0486_2_64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2" name="Google Shape;4372;g11fa56c0486_2_64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Google Shape;4377;g10ee2007716_0_2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78" name="Google Shape;4378;g10ee2007716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9" name="Google Shape;4379;g10ee2007716_0_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0" name="Google Shape;4380;g10ee2007716_0_21"/>
          <p:cNvSpPr txBox="1"/>
          <p:nvPr/>
        </p:nvSpPr>
        <p:spPr>
          <a:xfrm>
            <a:off x="354275" y="1318701"/>
            <a:ext cx="84780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Passagem de Parâmetros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valor (cópia)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○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Por referência (endereço)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1" name="Google Shape;4381;g10ee2007716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75" y="2497900"/>
            <a:ext cx="7157925" cy="24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2" name="Google Shape;4382;g10ee2007716_0_21"/>
          <p:cNvSpPr txBox="1"/>
          <p:nvPr/>
        </p:nvSpPr>
        <p:spPr>
          <a:xfrm>
            <a:off x="7372800" y="3960775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20</a:t>
            </a:r>
            <a:endParaRPr/>
          </a:p>
        </p:txBody>
      </p:sp>
      <p:sp>
        <p:nvSpPr>
          <p:cNvPr id="4383" name="Google Shape;4383;g10ee2007716_0_21"/>
          <p:cNvSpPr txBox="1"/>
          <p:nvPr/>
        </p:nvSpPr>
        <p:spPr>
          <a:xfrm>
            <a:off x="7372800" y="4519250"/>
            <a:ext cx="169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O resultado vai ser = 10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Google Shape;4388;g10cd58d34af_2_14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89" name="Google Shape;4389;g10cd58d34af_2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90" name="Google Shape;4390;g10cd58d34af_2_14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1" name="Google Shape;4391;g10cd58d34af_2_14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2" name="Google Shape;4392;g10cd58d34af_2_141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96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g10ee2007716_0_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98" name="Google Shape;4398;g10ee2007716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99" name="Google Shape;4399;g10ee2007716_0_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0" name="Google Shape;4400;g10ee2007716_0_35"/>
          <p:cNvSpPr txBox="1"/>
          <p:nvPr/>
        </p:nvSpPr>
        <p:spPr>
          <a:xfrm>
            <a:off x="148807" y="2149056"/>
            <a:ext cx="904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1" name="Google Shape;4401;g10ee2007716_0_35"/>
          <p:cNvSpPr txBox="1"/>
          <p:nvPr/>
        </p:nvSpPr>
        <p:spPr>
          <a:xfrm>
            <a:off x="1023175" y="1576225"/>
            <a:ext cx="73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2" name="Google Shape;4402;g10ee2007716_0_35"/>
          <p:cNvSpPr txBox="1"/>
          <p:nvPr/>
        </p:nvSpPr>
        <p:spPr>
          <a:xfrm>
            <a:off x="580725" y="834375"/>
            <a:ext cx="82737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Esse é o grande desafio! Criar nomes que transmitam a ideia do comportamento que o método define, mas sem ficar grande demais. Via de regras preposições como "de", "do", "da" são evitadas, assim como artigos. Na maioria das vezes verbos e substantivos conseguem suprir tal necessidade.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Métodos muito grandes são difíceis de entender e manter. Então evitar isto ajuda na manutenção do mesmo. Essas valores não são uma regra, mas existem estudos que aconselhem a este valor </a:t>
            </a:r>
            <a:r>
              <a:rPr lang="en-US" sz="15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80 e 120 linhas</a:t>
            </a:r>
            <a:r>
              <a:rPr lang="en-US" sz="1500">
                <a:solidFill>
                  <a:schemeClr val="dk1"/>
                </a:solidFill>
              </a:rPr>
              <a:t>. Sendo 150 a exceção o máxima. Sempre que possível a criação e reúso de métodos deve ser feita, assim evita-se também a repetição de códigos.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Lista de parâmetros muito longas geram um forte acoplamento. Listas curtas são mais fáceis de manter. Acoplamento é um conceito um pouco mais avançado, mas tenha em mente que listas longas geram forte acoplamento.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Definir a visibilidade adequada de um método é importantíssimo. Agora tudo será público(public) por facilidade de explicação. Mas na verdade a visibilidade deve ser bem pensada. 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g10cd58d34af_2_14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408" name="Google Shape;4408;g10cd58d34af_2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09" name="Google Shape;4409;g10cd58d34af_2_14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0" name="Google Shape;4410;g10cd58d34af_2_14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Google Shape;4415;g10cd58d34af_2_15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416" name="Google Shape;4416;g10cd58d34af_2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17" name="Google Shape;4417;g10cd58d34af_2_1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8" name="Google Shape;4418;g10cd58d34af_2_15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2e935a282d_16_31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2e935a282d_16_314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"Hora inválida."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mensagemBomDia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//Esse método foi criado para mostrar que é possível criar um método dentro de outro método e que isso é comum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dia!"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tarde!"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noite!"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Google Shape;4423;g1091b3ca1af_0_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4" name="Google Shape;4424;g1091b3ca1af_0_4"/>
          <p:cNvSpPr txBox="1"/>
          <p:nvPr/>
        </p:nvSpPr>
        <p:spPr>
          <a:xfrm>
            <a:off x="354275" y="0"/>
            <a:ext cx="847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soma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//Visib/Modif/Retorno/Nome(Parametro1, Parametro2) Obs.: O retorno Void não tem retorno é um retorno vazio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</a:t>
            </a:r>
            <a:endParaRPr i="1" sz="10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+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soma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mais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numero1 -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subtracao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menos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*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multiplicação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vezes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 </a:t>
            </a:r>
            <a:r>
              <a:rPr lang="en-US" sz="10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numero1,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numero2) {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numero1 / numero2;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0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 divisão de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numero1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por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numero2 + </a:t>
            </a:r>
            <a:r>
              <a:rPr lang="en-US" sz="10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é " 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resultado</a:t>
            </a: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28" name="Shape 4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9" name="Google Shape;4429;g1091b3ca1af_0_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0" name="Google Shape;4430;g1091b3ca1af_0_12"/>
          <p:cNvSpPr txBox="1"/>
          <p:nvPr/>
        </p:nvSpPr>
        <p:spPr>
          <a:xfrm>
            <a:off x="117775" y="-68675"/>
            <a:ext cx="8836800" cy="50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obterMensagem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 O Modificador static que possibilita chamar um método a partir de uma classe.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(hora)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4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Google Shape;4435;g1091b3ca1af_0_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6" name="Google Shape;4436;g1091b3ca1af_0_18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"Hora inválida."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mensagemBomDia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mensagemBomDia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//Esse método foi criado para mostrar que é possível criar um método dentro de outro método e que isso é comum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//Visib/Modif/Retorno/Nome(Parametro1) Obs.: O retorno Void não tem retorno é um retorno vazio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dia!"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mensagemBoaTarde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tarde!"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mensagemBoaNoite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"Bom noite!"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40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1" name="Google Shape;4441;g1091b3ca1af_0_2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2" name="Google Shape;4442;g1091b3ca1af_0_23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//Visib/Modif/Retorno/Nome(parâmetro "no caso está sem parâmetro")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parcelas) {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principal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mostrar que é possivel criar um método dentro de outro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2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3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"Quantidade de parcelas não aceita."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g1091b3ca1af_0_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8" name="Google Shape;4448;g1091b3ca1af_0_29"/>
          <p:cNvSpPr txBox="1"/>
          <p:nvPr/>
        </p:nvSpPr>
        <p:spPr>
          <a:xfrm>
            <a:off x="153600" y="0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 classe Main é onde o programa vai ser executado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calculadora"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chamar o método (passar uma mensagem) a partir da classe nesse caso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//Classe.nome(parâmetro1, parâmetro2) - Precisamos passar esses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mensagem"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Empréstimo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empréstimo"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Foi criado para mostrar que é possível passar um parâmetros para outro método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10cd58d34af_2_163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54" name="Google Shape;4454;g10cd58d34af_2_163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55" name="Google Shape;4455;g10cd58d34af_2_163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56" name="Google Shape;4456;g10cd58d34af_2_163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7" name="Google Shape;4457;g10cd58d34af_2_163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8" name="Google Shape;4458;g10cd58d34af_2_163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9" name="Google Shape;4459;g10cd58d34af_2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460" name="Google Shape;4460;g10cd58d34af_2_163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1" name="Google Shape;4461;g10cd58d34af_2_163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2" name="Google Shape;4462;g10cd58d34af_2_163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6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10cd58d34af_2_17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68" name="Google Shape;4468;g10cd58d34af_2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69" name="Google Shape;4469;g10cd58d34af_2_176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0" name="Google Shape;4470;g10cd58d34af_2_17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4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Google Shape;4475;g10cd58d34af_2_18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76" name="Google Shape;4476;g10cd58d34af_2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77" name="Google Shape;4477;g10cd58d34af_2_18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8" name="Google Shape;4478;g10cd58d34af_2_183"/>
          <p:cNvSpPr txBox="1"/>
          <p:nvPr/>
        </p:nvSpPr>
        <p:spPr>
          <a:xfrm>
            <a:off x="354275" y="13948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9" name="Google Shape;4479;g10cd58d34af_2_183"/>
          <p:cNvSpPr txBox="1"/>
          <p:nvPr/>
        </p:nvSpPr>
        <p:spPr>
          <a:xfrm>
            <a:off x="384200" y="2996775"/>
            <a:ext cx="7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0" name="Google Shape;4480;g10cd58d34af_2_183"/>
          <p:cNvSpPr txBox="1"/>
          <p:nvPr/>
        </p:nvSpPr>
        <p:spPr>
          <a:xfrm>
            <a:off x="896475" y="3278525"/>
            <a:ext cx="735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Obs: quando os parâmetros são completamente iguais devemos alterar o tipo de dado, por exemplo tipo de dado double uma dou parâmetros que estão iguais deverá ser alterado para float.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g10cd58d34af_2_19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86" name="Google Shape;4486;g10cd58d34af_2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87" name="Google Shape;4487;g10cd58d34af_2_1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8" name="Google Shape;4488;g10cd58d34af_2_190"/>
          <p:cNvSpPr txBox="1"/>
          <p:nvPr/>
        </p:nvSpPr>
        <p:spPr>
          <a:xfrm>
            <a:off x="354275" y="897001"/>
            <a:ext cx="84780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9" name="Google Shape;4489;g10cd58d34af_2_190"/>
          <p:cNvSpPr txBox="1"/>
          <p:nvPr/>
        </p:nvSpPr>
        <p:spPr>
          <a:xfrm>
            <a:off x="30202" y="2343157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4490" name="Google Shape;4490;g10cd58d34af_2_190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4491" name="Google Shape;4491;g10cd58d34af_2_190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4492" name="Google Shape;4492;g10cd58d34af_2_190"/>
          <p:cNvSpPr txBox="1"/>
          <p:nvPr/>
        </p:nvSpPr>
        <p:spPr>
          <a:xfrm>
            <a:off x="30192" y="3270489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 </a:t>
            </a:r>
            <a:endParaRPr/>
          </a:p>
        </p:txBody>
      </p:sp>
      <p:sp>
        <p:nvSpPr>
          <p:cNvPr id="4493" name="Google Shape;4493;g10cd58d34af_2_190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4494" name="Google Shape;4494;g10cd58d34af_2_190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4495" name="Google Shape;4495;g10cd58d34af_2_190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4496" name="Google Shape;4496;g10cd58d34af_2_190"/>
          <p:cNvSpPr txBox="1"/>
          <p:nvPr/>
        </p:nvSpPr>
        <p:spPr>
          <a:xfrm>
            <a:off x="30204" y="4672275"/>
            <a:ext cx="880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 </a:t>
            </a:r>
            <a:endParaRPr/>
          </a:p>
        </p:txBody>
      </p:sp>
      <p:sp>
        <p:nvSpPr>
          <p:cNvPr id="4497" name="Google Shape;4497;g10cd58d34af_2_190"/>
          <p:cNvSpPr txBox="1"/>
          <p:nvPr/>
        </p:nvSpPr>
        <p:spPr>
          <a:xfrm>
            <a:off x="459575" y="1758150"/>
            <a:ext cx="73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Mudar a lista de parâmetros e manter o nome do método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0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g10cd58d34af_2_20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03" name="Google Shape;4503;g10cd58d34af_2_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04" name="Google Shape;4504;g10cd58d34af_2_20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5" name="Google Shape;4505;g10cd58d34af_2_20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/>
          </a:p>
        </p:txBody>
      </p:sp>
      <p:pic>
        <p:nvPicPr>
          <p:cNvPr descr="Tabela&#10;&#10;Descrição gerada automaticamente" id="4506" name="Google Shape;4506;g10cd58d34af_2_2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475" y="987400"/>
            <a:ext cx="6672275" cy="36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e935a282d_16_31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2e935a282d_16_319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//Visib/Modif/Retorno/Nome(parâmetro "no caso está sem parâmetro")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int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0.45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parcelas) {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//Método principal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mostrar que é possivel criar um método dentro de outro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2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(parcelas ==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valor + (valor * 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getTaxaTresParcelas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 final do empréstimo para 3 parcelas: R$ 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valorFinal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"Quantidade de parcelas não aceita."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10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1" name="Google Shape;4511;g10cd58d34af_2_21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12" name="Google Shape;4512;g10cd58d34af_2_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13" name="Google Shape;4513;g10cd58d34af_2_2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4" name="Google Shape;4514;g10cd58d34af_2_21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4515" name="Google Shape;4515;g10cd58d34af_2_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621" y="1666536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19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g10cd58d34af_2_22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21" name="Google Shape;4521;g10cd58d34af_2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22" name="Google Shape;4522;g10cd58d34af_2_22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3" name="Google Shape;4523;g10cd58d34af_2_22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4" name="Google Shape;4524;g10cd58d34af_2_221"/>
          <p:cNvSpPr txBox="1"/>
          <p:nvPr/>
        </p:nvSpPr>
        <p:spPr>
          <a:xfrm>
            <a:off x="443725" y="2060175"/>
            <a:ext cx="803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Embora sejam dois conceitos relacionados á metodos, estas são completamente diferentes. O sobrecarga, como disse tem relação ao mesmo método com parametros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28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g10cd58d34af_2_22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530" name="Google Shape;4530;g10cd58d34af_2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1" name="Google Shape;4531;g10cd58d34af_2_22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2" name="Google Shape;4532;g10cd58d34af_2_22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6" name="Shape 4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7" name="Google Shape;4537;g1091b3ca1af_0_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8" name="Google Shape;4538;g1091b3ca1af_0_35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//Assinatura = Nome +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 * lado);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lado1 * lado2);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losango:"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(diagonal1 * diagonal2)/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2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g1091b3ca1af_0_4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4" name="Google Shape;4544;g1091b3ca1af_0_41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ublic class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Quadrilátero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quadrilátero"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//Classe.nome(parâmetro) - Isso para chamar a classe ou melhor passar uma mensagem.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8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g10cd58d34af_2_23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50" name="Google Shape;4550;g10cd58d34af_2_23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51" name="Google Shape;4551;g10cd58d34af_2_23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52" name="Google Shape;4552;g10cd58d34af_2_23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3" name="Google Shape;4553;g10cd58d34af_2_235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4" name="Google Shape;4554;g10cd58d34af_2_23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5" name="Google Shape;4555;g10cd58d34af_2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556" name="Google Shape;4556;g10cd58d34af_2_23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7" name="Google Shape;4557;g10cd58d34af_2_23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58" name="Google Shape;4558;g10cd58d34af_2_235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g10cd58d34af_2_24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64" name="Google Shape;4564;g10cd58d34af_2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65" name="Google Shape;4565;g10cd58d34af_2_248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4566" name="Google Shape;4566;g10cd58d34af_2_24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g10cd58d34af_2_255"/>
          <p:cNvSpPr txBox="1"/>
          <p:nvPr>
            <p:ph idx="1" type="subTitle"/>
          </p:nvPr>
        </p:nvSpPr>
        <p:spPr>
          <a:xfrm>
            <a:off x="311700" y="3819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4572" name="Google Shape;4572;g10cd58d34af_2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73" name="Google Shape;4573;g10cd58d34af_2_25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4" name="Google Shape;4574;g10cd58d34af_2_25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 -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continue e o break também são instruções de interrupção, mas estão mais atrelados a laços de repetição e o retorno está atrelado a métodos.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g10cd58d34af_2_26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4580" name="Google Shape;4580;g10cd58d34af_2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1" name="Google Shape;4581;g10cd58d34af_2_26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2" name="Google Shape;4582;g10cd58d34af_2_26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que ocorrer primero deste tres casos, faz o método finalizar. Assim, a execução do programa volta para o ponto onde o método foi chamado, ou seja, foi passada uma mensagem para ele.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g10cd58d34af_2_26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4588" name="Google Shape;4588;g10cd58d34af_2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89" name="Google Shape;4589;g10cd58d34af_2_26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0" name="Google Shape;4590;g10cd58d34af_2_269"/>
          <p:cNvSpPr txBox="1"/>
          <p:nvPr/>
        </p:nvSpPr>
        <p:spPr>
          <a:xfrm>
            <a:off x="354275" y="1318701"/>
            <a:ext cx="8478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•"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 precisar, o método pode não retornar nada. Usa-se o void. Mas se ainda precisar, pode usar o "return puro e sem valor" para abortar no momento desejado a execução do método.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2e935a282d_16_3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12e935a282d_16_324"/>
          <p:cNvSpPr txBox="1"/>
          <p:nvPr/>
        </p:nvSpPr>
        <p:spPr>
          <a:xfrm>
            <a:off x="153600" y="0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 classe Main é onde o programa vai ser executado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calculadora"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//Para chamar o método (passar uma mensagem) a partir da classe nesse caso calculadora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//Classe.nome(parâmetro1, parâmetro2) - Precisamos passar esses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subtracao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multiplicacao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Calculadora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divisao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2.5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Mensagem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mensagem"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obterMensagem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Empréstimo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empréstimo"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getDuasParcelas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Foi criado para mostrar que é possível passar um parâmetros para outro método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getTresParcelas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Emprestimo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calcular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94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g10cd58d34af_2_27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96" name="Google Shape;4596;g10cd58d34af_2_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597" name="Google Shape;4597;g10cd58d34af_2_27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8" name="Google Shape;4598;g10cd58d34af_2_276"/>
          <p:cNvSpPr txBox="1"/>
          <p:nvPr/>
        </p:nvSpPr>
        <p:spPr>
          <a:xfrm>
            <a:off x="428625" y="1331070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4599" name="Google Shape;4599;g10cd58d34af_2_276"/>
          <p:cNvSpPr txBox="1"/>
          <p:nvPr/>
        </p:nvSpPr>
        <p:spPr>
          <a:xfrm>
            <a:off x="697325" y="4378475"/>
            <a:ext cx="33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dar erro de compilação pq um float não é compátivel com um int</a:t>
            </a:r>
            <a:endParaRPr/>
          </a:p>
        </p:txBody>
      </p:sp>
      <p:sp>
        <p:nvSpPr>
          <p:cNvPr id="4600" name="Google Shape;4600;g10cd58d34af_2_276"/>
          <p:cNvSpPr txBox="1"/>
          <p:nvPr/>
        </p:nvSpPr>
        <p:spPr>
          <a:xfrm>
            <a:off x="4960275" y="2060175"/>
            <a:ext cx="35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Vai dar erro de compilação pq void  não retorna nada. Deveria ser return;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04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g10cd58d34af_2_28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606" name="Google Shape;4606;g10cd58d34af_2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607" name="Google Shape;4607;g10cd58d34af_2_28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8" name="Google Shape;4608;g10cd58d34af_2_28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12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" name="Google Shape;4613;g1091b3ca1af_0_4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4" name="Google Shape;4614;g1091b3ca1af_0_49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 * lado;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 * lado2;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xpto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"Antes"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long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Esse método está retornando um double e não um log. isso dá um erro.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18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Google Shape;4619;g1091b3ca1af_0_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0" name="Google Shape;4620;g1091b3ca1af_0_56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Retornos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retornos"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4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g10cd58d34af_2_290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6" name="Google Shape;4626;g10cd58d34af_2_290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7" name="Google Shape;4627;g10cd58d34af_2_290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8" name="Google Shape;4628;g10cd58d34af_2_29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9" name="Google Shape;4629;g10cd58d34af_2_290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0" name="Google Shape;4630;g10cd58d34af_2_29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1" name="Google Shape;4631;g10cd58d34af_2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632" name="Google Shape;4632;g10cd58d34af_2_29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3" name="Google Shape;4633;g10cd58d34af_2_290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34" name="Google Shape;4634;g10cd58d34af_2_290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35" name="Google Shape;4635;g10cd58d34af_2_290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Google Shape;4640;g10cd58d34af_2_30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41" name="Google Shape;4641;g10cd58d34af_2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2" name="Google Shape;4642;g10cd58d34af_2_30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3" name="Google Shape;4643;g10cd58d34af_2_30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47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g10cd58d34af_2_31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49" name="Google Shape;4649;g10cd58d34af_2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650" name="Google Shape;4650;g10cd58d34af_2_31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1" name="Google Shape;4651;g10cd58d34af_2_31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55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p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57" name="Google Shape;46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658" name="Google Shape;4658;p3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9" name="Google Shape;4659;p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3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4" name="Google Shape;4664;p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65" name="Google Shape;46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6" name="Google Shape;4666;p17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4667" name="Google Shape;4667;p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8" name="Google Shape;4668;p17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9" name="Google Shape;4669;p17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0" name="Google Shape;4670;p17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1" name="Google Shape;4671;p17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2" name="Google Shape;4672;p17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p8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78" name="Google Shape;46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679" name="Google Shape;4679;p8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0" name="Google Shape;4680;p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6f630a1ee_3_29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" name="Google Shape;77;g126f630a1ee_3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126f630a1ee_3_29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26f630a1ee_3_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e935a282d_16_329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Google Shape;501;g12e935a282d_16_329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g12e935a282d_16_329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g12e935a282d_16_329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2e935a282d_16_329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2e935a282d_16_329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g12e935a282d_16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12e935a282d_16_329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2e935a282d_16_329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g12e935a282d_16_329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4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14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6" name="Google Shape;4686;p14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7" name="Google Shape;4687;p14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88" name="Google Shape;4688;p14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9" name="Google Shape;4689;p14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0" name="Google Shape;4690;p14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91" name="Google Shape;46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692" name="Google Shape;4692;p14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3" name="Google Shape;4693;p14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94" name="Google Shape;4694;p14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5" name="Google Shape;4695;p14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9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p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01" name="Google Shape;4701;p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02" name="Google Shape;4702;p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03" name="Google Shape;4703;p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4" name="Google Shape;4704;p5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5" name="Google Shape;4705;p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6" name="Google Shape;47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707" name="Google Shape;4707;p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8" name="Google Shape;4708;p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09" name="Google Shape;4709;p5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13" name="Shape 4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4" name="Google Shape;4714;p1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5" name="Google Shape;47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16" name="Google Shape;4716;p18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7" name="Google Shape;4717;p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21" name="Shape 4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2" name="Google Shape;4722;p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23" name="Google Shape;472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4" name="Google Shape;4724;p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5" name="Google Shape;4725;p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29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p1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1" name="Google Shape;47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32" name="Google Shape;4732;p1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3" name="Google Shape;4733;p1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37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Google Shape;4738;p1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9" name="Google Shape;47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40" name="Google Shape;4740;p1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1" name="Google Shape;4741;p1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concreto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nao retorna nada só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padrao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metodo for usado deficar dendro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paramenrtro vasio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45" name="Shape 4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6" name="Google Shape;4746;p1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47" name="Google Shape;47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48" name="Google Shape;4748;p1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9" name="Google Shape;4749;p1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</a:t>
            </a:r>
            <a:endParaRPr b="1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53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p1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55" name="Google Shape;47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56" name="Google Shape;4756;p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7" name="Google Shape;4757;p1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4758" name="Google Shape;4758;p13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4759" name="Google Shape;4759;p13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4760" name="Google Shape;4760;p13"/>
          <p:cNvSpPr txBox="1"/>
          <p:nvPr/>
        </p:nvSpPr>
        <p:spPr>
          <a:xfrm>
            <a:off x="-250166" y="3669462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4761" name="Google Shape;4761;p13"/>
          <p:cNvSpPr txBox="1"/>
          <p:nvPr/>
        </p:nvSpPr>
        <p:spPr>
          <a:xfrm>
            <a:off x="-250167" y="4165480"/>
            <a:ext cx="8803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5" name="Shape 4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6" name="Google Shape;4766;p2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67" name="Google Shape;47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68" name="Google Shape;4768;p2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9" name="Google Shape;4769;p2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0" name="Google Shape;4770;p26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4771" name="Google Shape;4771;p26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2" name="Google Shape;4772;p26"/>
          <p:cNvSpPr txBox="1"/>
          <p:nvPr/>
        </p:nvSpPr>
        <p:spPr>
          <a:xfrm>
            <a:off x="1154322" y="2270364"/>
            <a:ext cx="1460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4773" name="Google Shape;4773;p26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77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p2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79" name="Google Shape;47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0" name="Google Shape;4780;p2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1" name="Google Shape;4781;p2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e935a282d_16_34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5" name="Google Shape;515;g12e935a282d_16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2e935a282d_16_342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12e935a282d_16_34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85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p4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87" name="Google Shape;47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8" name="Google Shape;4788;p4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9" name="Google Shape;4789;p4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0" name="Google Shape;4790;p47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94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p4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796" name="Google Shape;47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97" name="Google Shape;4797;p4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8" name="Google Shape;4798;p4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resolva as seguintes situações: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as 4 operações básicas: soma, subtração, multiplicação e divisão. Sempre 2 valores devem ser passados.</a:t>
            </a:r>
            <a:endParaRPr/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 partir da hora do dia, informe a mensagem adequada: Bom dia, Boa tarde e Boa noite.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Calcule o valor final de um empréstimo, a partir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do valor solicitado. Taxas e parcelas influenciam.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    Defina arbitrariamente as faixas que influenciam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nos valores.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02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Google Shape;4803;p4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804" name="Google Shape;48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05" name="Google Shape;4805;p4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6" name="Google Shape;4806;p49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Observações: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Tente ao máximo criar métodos que trabalhem sozinhos ou em conjunto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chamar um método dentro de outro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Pode passar como parâmetro, a chamada de um outro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0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Google Shape;4811;p50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12" name="Google Shape;4812;p50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13" name="Google Shape;4813;p50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14" name="Google Shape;4814;p50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5" name="Google Shape;4815;p50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6" name="Google Shape;4816;p50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17" name="Google Shape;48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818" name="Google Shape;4818;p50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9" name="Google Shape;4819;p50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2: Sobrecarga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20" name="Google Shape;4820;p50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24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p5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26" name="Google Shape;482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27" name="Google Shape;4827;p51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o que é sobrecarregar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Saber como criar sobrecargas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8" name="Google Shape;4828;p5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p5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34" name="Google Shape;483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35" name="Google Shape;4835;p5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6" name="Google Shape;4836;p5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Google Shape;4841;p5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42" name="Google Shape;484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43" name="Google Shape;4843;p5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4" name="Google Shape;4844;p5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5" name="Google Shape;4845;p53"/>
          <p:cNvSpPr txBox="1"/>
          <p:nvPr/>
        </p:nvSpPr>
        <p:spPr>
          <a:xfrm>
            <a:off x="30192" y="2343149"/>
            <a:ext cx="478119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4846" name="Google Shape;4846;p53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4847" name="Google Shape;4847;p53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4848" name="Google Shape;4848;p53"/>
          <p:cNvSpPr txBox="1"/>
          <p:nvPr/>
        </p:nvSpPr>
        <p:spPr>
          <a:xfrm>
            <a:off x="30192" y="3270489"/>
            <a:ext cx="595654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</a:t>
            </a:r>
            <a:endParaRPr/>
          </a:p>
        </p:txBody>
      </p:sp>
      <p:sp>
        <p:nvSpPr>
          <p:cNvPr id="4849" name="Google Shape;4849;p53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4850" name="Google Shape;4850;p53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4851" name="Google Shape;4851;p53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4852" name="Google Shape;4852;p53"/>
          <p:cNvSpPr txBox="1"/>
          <p:nvPr/>
        </p:nvSpPr>
        <p:spPr>
          <a:xfrm>
            <a:off x="30191" y="4672281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56" name="Shape 4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7" name="Google Shape;4857;p5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58" name="Google Shape;485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59" name="Google Shape;4859;p5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0" name="Google Shape;4860;p5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/>
          </a:p>
        </p:txBody>
      </p:sp>
      <p:pic>
        <p:nvPicPr>
          <p:cNvPr descr="Tabela&#10;&#10;Descrição gerada automaticamente" id="4861" name="Google Shape;486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7466" y="1796128"/>
            <a:ext cx="6129067" cy="316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65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p5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67" name="Google Shape;486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68" name="Google Shape;4868;p5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9" name="Google Shape;4869;p5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https://docs.oracle.com/javase/7/docs/api/java/lang/String.html​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4870" name="Google Shape;4870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0758" y="1961286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74" name="Shape 4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5" name="Google Shape;4875;p5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76" name="Google Shape;487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77" name="Google Shape;4877;p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8" name="Google Shape;4878;p5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2e935a282d_16_34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3" name="Google Shape;523;g12e935a282d_16_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2e935a282d_16_34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12e935a282d_16_349"/>
          <p:cNvSpPr txBox="1"/>
          <p:nvPr/>
        </p:nvSpPr>
        <p:spPr>
          <a:xfrm>
            <a:off x="354275" y="1394895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a capacidade de definir métodos para diferentes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contextos, mas preservando seu nome. 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12e935a282d_16_349"/>
          <p:cNvSpPr txBox="1"/>
          <p:nvPr/>
        </p:nvSpPr>
        <p:spPr>
          <a:xfrm>
            <a:off x="384200" y="2996775"/>
            <a:ext cx="79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12e935a282d_16_349"/>
          <p:cNvSpPr txBox="1"/>
          <p:nvPr/>
        </p:nvSpPr>
        <p:spPr>
          <a:xfrm>
            <a:off x="896475" y="3278525"/>
            <a:ext cx="735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Definição um pouco abstrata. Mas isso quer dizer que na sobrecarga, conseguimos criar vários métodos com o mesmo nome, mas que poderão se comportar diferente(contexto) de acordo com sua lista de parâmetros. Ou seja, esse lista pode mudar.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Obs: quando os parâmetros são completamente iguais devemos alterar o tipo de dado, por exemplo tipo de dado double uma dou parâmetros que estão iguais deverá ser alterado para float.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82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3" name="Google Shape;4883;p5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884" name="Google Shape;488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885" name="Google Shape;4885;p5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6" name="Google Shape;4886;p5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0" name="Shape 4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1" name="Google Shape;4891;p58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2" name="Google Shape;4892;p58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3" name="Google Shape;4893;p58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4" name="Google Shape;4894;p58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5" name="Google Shape;4895;p58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6" name="Google Shape;4896;p58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7" name="Google Shape;48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4898" name="Google Shape;4898;p58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9" name="Google Shape;4899;p58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00" name="Google Shape;4900;p58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p5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06" name="Google Shape;490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7" name="Google Shape;4907;p59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4908" name="Google Shape;4908;p5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2" name="Shape 4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3" name="Google Shape;4913;p6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4914" name="Google Shape;491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15" name="Google Shape;4915;p6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6" name="Google Shape;4916;p6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0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p6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4922" name="Google Shape;492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23" name="Google Shape;4923;p6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4" name="Google Shape;4924;p6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8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Google Shape;4929;p6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4930" name="Google Shape;493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1" name="Google Shape;4931;p6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2" name="Google Shape;4932;p6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6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7" name="Google Shape;4937;p6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38" name="Google Shape;493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39" name="Google Shape;4939;p6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0" name="Google Shape;4940;p6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setIdade(...)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44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Google Shape;4945;p6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4946" name="Google Shape;494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47" name="Google Shape;4947;p6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8" name="Google Shape;4948;p6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52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p6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54" name="Google Shape;495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55" name="Google Shape;4955;p6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6" name="Google Shape;4956;p6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u="sng">
                <a:hlinkClick r:id="rId5"/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60" name="Shape 4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1" name="Google Shape;4961;p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62" name="Google Shape;49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3" name="Google Shape;4963;p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4" name="Google Shape;4964;p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e935a282d_16_35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3" name="Google Shape;533;g12e935a282d_16_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2e935a282d_16_35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12e935a282d_16_358"/>
          <p:cNvSpPr txBox="1"/>
          <p:nvPr/>
        </p:nvSpPr>
        <p:spPr>
          <a:xfrm>
            <a:off x="354275" y="897001"/>
            <a:ext cx="8478000" cy="3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Alterar a assinatura do método: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12e935a282d_16_358"/>
          <p:cNvSpPr txBox="1"/>
          <p:nvPr/>
        </p:nvSpPr>
        <p:spPr>
          <a:xfrm>
            <a:off x="30202" y="2343157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f);</a:t>
            </a:r>
            <a:endParaRPr/>
          </a:p>
        </p:txBody>
      </p:sp>
      <p:sp>
        <p:nvSpPr>
          <p:cNvPr id="537" name="Google Shape;537;g12e935a282d_16_358"/>
          <p:cNvSpPr txBox="1"/>
          <p:nvPr/>
        </p:nvSpPr>
        <p:spPr>
          <a:xfrm>
            <a:off x="30191" y="2655857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d);</a:t>
            </a:r>
            <a:endParaRPr/>
          </a:p>
        </p:txBody>
      </p:sp>
      <p:sp>
        <p:nvSpPr>
          <p:cNvPr id="538" name="Google Shape;538;g12e935a282d_16_358"/>
          <p:cNvSpPr txBox="1"/>
          <p:nvPr/>
        </p:nvSpPr>
        <p:spPr>
          <a:xfrm>
            <a:off x="30191" y="2957782"/>
            <a:ext cx="4932152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s);</a:t>
            </a:r>
            <a:endParaRPr/>
          </a:p>
        </p:txBody>
      </p:sp>
      <p:sp>
        <p:nvSpPr>
          <p:cNvPr id="539" name="Google Shape;539;g12e935a282d_16_358"/>
          <p:cNvSpPr txBox="1"/>
          <p:nvPr/>
        </p:nvSpPr>
        <p:spPr>
          <a:xfrm>
            <a:off x="30192" y="3270489"/>
            <a:ext cx="595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converterParaInteiro(float f, RoundType rd); </a:t>
            </a:r>
            <a:endParaRPr/>
          </a:p>
        </p:txBody>
      </p:sp>
      <p:sp>
        <p:nvSpPr>
          <p:cNvPr id="540" name="Google Shape;540;g12e935a282d_16_358"/>
          <p:cNvSpPr txBox="1"/>
          <p:nvPr/>
        </p:nvSpPr>
        <p:spPr>
          <a:xfrm>
            <a:off x="30191" y="3583197"/>
            <a:ext cx="6053586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converterParaInteiro(double d, RoundType rd);</a:t>
            </a:r>
            <a:endParaRPr/>
          </a:p>
        </p:txBody>
      </p:sp>
      <p:sp>
        <p:nvSpPr>
          <p:cNvPr id="541" name="Google Shape;541;g12e935a282d_16_358"/>
          <p:cNvSpPr txBox="1"/>
          <p:nvPr/>
        </p:nvSpPr>
        <p:spPr>
          <a:xfrm>
            <a:off x="30191" y="3895904"/>
            <a:ext cx="6096718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converterParaInteiro(String s, RoundType rd);</a:t>
            </a:r>
            <a:endParaRPr/>
          </a:p>
        </p:txBody>
      </p:sp>
      <p:sp>
        <p:nvSpPr>
          <p:cNvPr id="542" name="Google Shape;542;g12e935a282d_16_358"/>
          <p:cNvSpPr txBox="1"/>
          <p:nvPr/>
        </p:nvSpPr>
        <p:spPr>
          <a:xfrm>
            <a:off x="30191" y="4370357"/>
            <a:ext cx="6053587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converterParaInteiro(RoundType rd, String s);</a:t>
            </a:r>
            <a:endParaRPr/>
          </a:p>
        </p:txBody>
      </p:sp>
      <p:sp>
        <p:nvSpPr>
          <p:cNvPr id="543" name="Google Shape;543;g12e935a282d_16_358"/>
          <p:cNvSpPr txBox="1"/>
          <p:nvPr/>
        </p:nvSpPr>
        <p:spPr>
          <a:xfrm>
            <a:off x="30204" y="4672275"/>
            <a:ext cx="880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converterParaInteiro(); </a:t>
            </a:r>
            <a:endParaRPr/>
          </a:p>
        </p:txBody>
      </p:sp>
      <p:sp>
        <p:nvSpPr>
          <p:cNvPr id="544" name="Google Shape;544;g12e935a282d_16_358"/>
          <p:cNvSpPr txBox="1"/>
          <p:nvPr/>
        </p:nvSpPr>
        <p:spPr>
          <a:xfrm>
            <a:off x="459575" y="1758150"/>
            <a:ext cx="73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Sobrecarga é Mudar a lista de parâmetros e manter o nome do método</a:t>
            </a:r>
            <a:r>
              <a:rPr b="1" lang="en-U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e935a282d_16_37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0" name="Google Shape;550;g12e935a282d_16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12e935a282d_16_37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2e935a282d_16_374"/>
          <p:cNvSpPr txBox="1"/>
          <p:nvPr/>
        </p:nvSpPr>
        <p:spPr>
          <a:xfrm>
            <a:off x="354300" y="896996"/>
            <a:ext cx="84780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https://docs.oracle.com/javase/7/docs/api/java/io/PrintStream.html</a:t>
            </a:r>
            <a:endParaRPr sz="23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553" name="Google Shape;553;g12e935a282d_16_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300" y="1354075"/>
            <a:ext cx="6672275" cy="35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e935a282d_16_38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9" name="Google Shape;559;g12e935a282d_16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12e935a282d_16_38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12e935a282d_16_38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https://docs.oracle.com/javase/7/docs/api/java/lang/String.html</a:t>
            </a: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​</a:t>
            </a:r>
            <a:endParaRPr b="0" i="0" sz="23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ela&#10;&#10;Descrição gerada automaticamente" id="562" name="Google Shape;562;g12e935a282d_16_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371" y="1850711"/>
            <a:ext cx="7002491" cy="288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e935a282d_16_39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Curiosidade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8" name="Google Shape;568;g12e935a282d_16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2e935a282d_16_39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2e935a282d_16_39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 x Sobrescrita</a:t>
            </a:r>
            <a:endParaRPr b="0" i="0" sz="32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g12e935a282d_16_390"/>
          <p:cNvSpPr txBox="1"/>
          <p:nvPr/>
        </p:nvSpPr>
        <p:spPr>
          <a:xfrm>
            <a:off x="443725" y="2060175"/>
            <a:ext cx="803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Embora sejam dois conceitos relacionados á métodos, estas são completamente diferentes. O sobrecarga, como disse tem relação ao mesmo método com parâmetros diferentes. Já a sobrescrita, tem relação com herança, qual é um assunto relacionado a orientação a objeto. Então não confunda. Ambos tem relação com método mas tem formas diferentes de definição, uso, além de comportamentos diferentes.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e935a282d_16_39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577" name="Google Shape;577;g12e935a282d_16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2e935a282d_16_39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12e935a282d_16_39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 uma aplicação que calcula a área dos 3 quadriláteros notáveis: quadrado, retângulo e trapézio.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Obs: Use sobrecarga.</a:t>
            </a:r>
            <a:endParaRPr/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e935a282d_16_40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12e935a282d_16_405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//Assinatura = Nome + Parâmetros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 * lado);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lado1 * lado2);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diagonal2) {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//Sobrecarga: Pq se mantem o nome do método, mas muda a lista de parâmetros.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 nome do método é sempre o mesmo, porém em todos os casos os parâmetros são diferentes.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losango:"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(diagonal1 * diagonal2)/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2e935a282d_16_41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12e935a282d_16_410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ublic class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3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Quadrilátero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3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quadrilátero"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5d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5f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//Classe.nome(parâmetro) - Isso para chamar a classe ou melhor passar uma mensagem.</a:t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3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6f630a1ee_3_36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5" name="Google Shape;85;g126f630a1ee_3_36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26f630a1ee_3_36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26f630a1ee_3_36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126f630a1ee_3_36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126f630a1ee_3_36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g126f630a1ee_3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126f630a1ee_3_36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126f630a1ee_3_36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3" name="Google Shape;93;g126f630a1ee_3_36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2e935a282d_16_41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7" name="Google Shape;597;g12e935a282d_16_41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8" name="Google Shape;598;g12e935a282d_16_41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9" name="Google Shape;599;g12e935a282d_16_41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12e935a282d_16_415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12e935a282d_16_41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g12e935a282d_16_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12e935a282d_16_41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12e935a282d_16_41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3: Retornos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5" name="Google Shape;605;g12e935a282d_16_415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e935a282d_16_428"/>
          <p:cNvSpPr txBox="1"/>
          <p:nvPr>
            <p:ph idx="1" type="subTitle"/>
          </p:nvPr>
        </p:nvSpPr>
        <p:spPr>
          <a:xfrm>
            <a:off x="311700" y="3819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611" name="Google Shape;611;g12e935a282d_16_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2e935a282d_16_42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2e935a282d_16_42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 -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continue e o break também são instruções de interrupção, mas estão mais atrelados a laços de repetição e o retorno está atrelado a métodos.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2e935a282d_16_4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9" name="Google Shape;619;g12e935a282d_16_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2e935a282d_16_435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Entender como funcionam</a:t>
            </a:r>
            <a:endParaRPr/>
          </a:p>
        </p:txBody>
      </p:sp>
      <p:sp>
        <p:nvSpPr>
          <p:cNvPr id="621" name="Google Shape;621;g12e935a282d_16_4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2e935a282d_16_44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627" name="Google Shape;627;g12e935a282d_16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12e935a282d_16_44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12e935a282d_16_44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que ocorrer primero deste tres casos, faz o método finalizar. Assim, a execução do programa volta para o ponto onde o método foi chamado, ou seja, foi passada uma mensagem para ele.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2e935a282d_16_44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635" name="Google Shape;635;g12e935a282d_16_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12e935a282d_16_44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12e935a282d_16_449"/>
          <p:cNvSpPr txBox="1"/>
          <p:nvPr/>
        </p:nvSpPr>
        <p:spPr>
          <a:xfrm>
            <a:off x="354275" y="1318701"/>
            <a:ext cx="8478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•"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 precisar, o método pode não retornar nada. Usa-se o void. Mas se ainda precisar, pode usar o "return puro e sem valor" para abortar no momento desejado a execução do método.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2e935a282d_16_45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3" name="Google Shape;643;g12e935a282d_16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2e935a282d_16_4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12e935a282d_16_456"/>
          <p:cNvSpPr txBox="1"/>
          <p:nvPr/>
        </p:nvSpPr>
        <p:spPr>
          <a:xfrm>
            <a:off x="428625" y="1331070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646" name="Google Shape;646;g12e935a282d_16_456"/>
          <p:cNvSpPr txBox="1"/>
          <p:nvPr/>
        </p:nvSpPr>
        <p:spPr>
          <a:xfrm>
            <a:off x="697325" y="4378475"/>
            <a:ext cx="33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dar erro de compilação pq um float não é compátivel com um int</a:t>
            </a:r>
            <a:endParaRPr/>
          </a:p>
        </p:txBody>
      </p:sp>
      <p:sp>
        <p:nvSpPr>
          <p:cNvPr id="647" name="Google Shape;647;g12e935a282d_16_456"/>
          <p:cNvSpPr txBox="1"/>
          <p:nvPr/>
        </p:nvSpPr>
        <p:spPr>
          <a:xfrm>
            <a:off x="4960275" y="2060175"/>
            <a:ext cx="35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Vai dar erro de compilação pq void  não retorna nada. Deveria ser return;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e935a282d_16_46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653" name="Google Shape;653;g12e935a282d_16_4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12e935a282d_16_46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12e935a282d_16_46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2e935a282d_16_47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12e935a282d_16_472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 * lado;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 * lado2;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xpto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"Antes"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long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Esse método está retornando um double e não um log. isso dá um erro.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2e935a282d_16_47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2e935a282d_16_477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Retornos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retornos"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2e935a282d_16_482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3" name="Google Shape;673;g12e935a282d_16_482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4" name="Google Shape;674;g12e935a282d_16_482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5" name="Google Shape;675;g12e935a282d_16_482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12e935a282d_16_482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12e935a282d_16_482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8" name="Google Shape;678;g12e935a282d_16_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12e935a282d_16_482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12e935a282d_16_482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1" name="Google Shape;681;g12e935a282d_16_482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2" name="Google Shape;682;g12e935a282d_16_482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6f630a1ee_3_4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9" name="Google Shape;99;g126f630a1ee_3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26f630a1ee_3_49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26f630a1ee_3_4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2e935a282d_16_49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8" name="Google Shape;688;g12e935a282d_16_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12e935a282d_16_49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12e935a282d_16_49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2e935a282d_16_50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96" name="Google Shape;696;g12e935a282d_16_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g12e935a282d_16_50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12e935a282d_16_50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e935a282d_16_51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04" name="Google Shape;704;g12e935a282d_16_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2e935a282d_16_510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g12e935a282d_16_51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e935a282d_16_51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2" name="Google Shape;712;g12e935a282d_16_5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g12e935a282d_16_517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714" name="Google Shape;714;g12e935a282d_16_51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12e935a282d_16_517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12e935a282d_16_517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12e935a282d_16_517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12e935a282d_16_517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g12e935a282d_16_517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2e935a282d_16_529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25" name="Google Shape;725;g12e935a282d_16_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12e935a282d_16_529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12e935a282d_16_52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e935a282d_16_536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3" name="Google Shape;733;g12e935a282d_16_536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4" name="Google Shape;734;g12e935a282d_16_536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5" name="Google Shape;735;g12e935a282d_16_536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g12e935a282d_16_536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12e935a282d_16_536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g12e935a282d_16_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12e935a282d_16_536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g12e935a282d_16_536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41" name="Google Shape;741;g12e935a282d_16_536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2" name="Google Shape;742;g12e935a282d_16_536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e935a282d_16_550"/>
          <p:cNvSpPr txBox="1"/>
          <p:nvPr>
            <p:ph idx="1" type="subTitle"/>
          </p:nvPr>
        </p:nvSpPr>
        <p:spPr>
          <a:xfrm>
            <a:off x="311700" y="3819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Relembrando</a:t>
            </a:r>
            <a:endParaRPr/>
          </a:p>
        </p:txBody>
      </p:sp>
      <p:pic>
        <p:nvPicPr>
          <p:cNvPr id="748" name="Google Shape;748;g12e935a282d_16_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2e935a282d_16_55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12e935a282d_16_55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 - 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É uma instrução de interrupção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Simbologia: return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continue e o break também são instruções de interrupção, mas estão mais atrelados a laços de repetição e o retorno está atrelado a métodos.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e935a282d_16_557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/>
          </a:p>
        </p:txBody>
      </p:sp>
      <p:pic>
        <p:nvPicPr>
          <p:cNvPr id="756" name="Google Shape;756;g12e935a282d_16_5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2e935a282d_16_55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12e935a282d_16_557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método executa seu retorno quando: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Completa todas suas instruções internas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Chega a uma declaração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explícita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retorno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Lança uma exceção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que ocorrer primero deste tres casos, faz o método finalizar. Assim, a execução do programa volta para o ponto onde o método foi chamado, ou seja, foi passada uma mensagem para ele.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e935a282d_16_56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Considerações</a:t>
            </a:r>
            <a:endParaRPr/>
          </a:p>
        </p:txBody>
      </p:sp>
      <p:pic>
        <p:nvPicPr>
          <p:cNvPr id="764" name="Google Shape;764;g12e935a282d_16_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g12e935a282d_16_56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12e935a282d_16_564"/>
          <p:cNvSpPr txBox="1"/>
          <p:nvPr/>
        </p:nvSpPr>
        <p:spPr>
          <a:xfrm>
            <a:off x="354275" y="1318701"/>
            <a:ext cx="8478000" cy="3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retorno do método é definido na sua criação e pode ser um tipo primitivo ou objeto;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 tipo de dado do return deve ser compatível com o do método;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Se o método for sem retorno(void), pode ou não ter um "return" para encerrar sua execução.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Char char="•"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Naquele padrão é o R e fica logo antes do nome do método. Já foi dito que pode ser um TP ou um O. Neste caso, o retorno deve ser compativel com o definido no método. Se não for, gera um erro de compilação. </a:t>
            </a:r>
            <a:endParaRPr sz="1100">
              <a:solidFill>
                <a:schemeClr val="dk1"/>
              </a:solidFill>
            </a:endParaRPr>
          </a:p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Se precisar, o método pode não retornar nada. Usa-se o void. Mas se ainda precisar, pode usar o "return puro e sem valor" para abortar no momento desejado a execução do método.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e935a282d_16_57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2" name="Google Shape;772;g12e935a282d_16_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12e935a282d_16_57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g12e935a282d_16_571"/>
          <p:cNvSpPr txBox="1"/>
          <p:nvPr/>
        </p:nvSpPr>
        <p:spPr>
          <a:xfrm>
            <a:off x="428625" y="1331070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getMensagem() {       public void setIdade()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"Ola!";                                      return 10;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 } 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getJuros() {                public void executar() { 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2.36;                                       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                                                              return;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getParcelas() {                    ….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 return 1.36f;                                     }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775" name="Google Shape;775;g12e935a282d_16_571"/>
          <p:cNvSpPr txBox="1"/>
          <p:nvPr/>
        </p:nvSpPr>
        <p:spPr>
          <a:xfrm>
            <a:off x="697325" y="4378475"/>
            <a:ext cx="334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Vai dar erro de compilação pq um float não é compátivel com um int</a:t>
            </a:r>
            <a:endParaRPr/>
          </a:p>
        </p:txBody>
      </p:sp>
      <p:sp>
        <p:nvSpPr>
          <p:cNvPr id="776" name="Google Shape;776;g12e935a282d_16_571"/>
          <p:cNvSpPr txBox="1"/>
          <p:nvPr/>
        </p:nvSpPr>
        <p:spPr>
          <a:xfrm>
            <a:off x="4960275" y="2060175"/>
            <a:ext cx="356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Vai dar erro de compilação pq void  não retorna nada. Deveria ser return;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6f630a1ee_3_56"/>
          <p:cNvSpPr txBox="1"/>
          <p:nvPr>
            <p:ph idx="1" type="subTitle"/>
          </p:nvPr>
        </p:nvSpPr>
        <p:spPr>
          <a:xfrm>
            <a:off x="332988" y="3181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" name="Google Shape;107;g126f630a1ee_3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126f630a1ee_3_5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26f630a1ee_3_5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126f630a1ee_3_56"/>
          <p:cNvSpPr txBox="1"/>
          <p:nvPr/>
        </p:nvSpPr>
        <p:spPr>
          <a:xfrm>
            <a:off x="1060925" y="369312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26f630a1ee_3_56"/>
          <p:cNvSpPr txBox="1"/>
          <p:nvPr/>
        </p:nvSpPr>
        <p:spPr>
          <a:xfrm>
            <a:off x="792350" y="3612525"/>
            <a:ext cx="733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Ou seja, é método  que é responsável por realmente fazer a aplicação funcionar. É nele que iremos definir os códigos que irão manipular os dados. Como dito, um método deve ser chamado para executar, pois não funciona sozinho. Esta chamada é através de uma classe ou objetos.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e935a282d_16_580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Exercitando</a:t>
            </a:r>
            <a:endParaRPr/>
          </a:p>
        </p:txBody>
      </p:sp>
      <p:pic>
        <p:nvPicPr>
          <p:cNvPr id="782" name="Google Shape;782;g12e935a282d_16_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12e935a282d_16_580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g12e935a282d_16_580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Recrie a aplicação que calcula a área dos 3 quadriláteros notáveis. Agora faça os métodos retornarem valores.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2e935a282d_16_587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12e935a282d_16_587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 * lado;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lado2)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lado1 * lado2;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double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baseMaior,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baseMenor,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altura)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((baseMaior+baseMenor)*altura) /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xpto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"Antes"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long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abc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1.6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Esse método está retornando um double e não um log. isso dá um erro.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2e935a282d_16_59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12e935a282d_16_592"/>
          <p:cNvSpPr txBox="1"/>
          <p:nvPr/>
        </p:nvSpPr>
        <p:spPr>
          <a:xfrm>
            <a:off x="147725" y="-8575"/>
            <a:ext cx="8836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100">
                <a:solidFill>
                  <a:srgbClr val="00627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[] args) {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Retornos</a:t>
            </a:r>
            <a:endParaRPr i="1" sz="110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"Exercício retornos"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quadrado:"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areaQuadrado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retângulo:"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areaRetangulo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double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Quadrilatero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i="1" lang="en-US" sz="1100">
                <a:solidFill>
                  <a:srgbClr val="87109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100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"Área do trapézio:" 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areaTrapezio</a:t>
            </a: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2e935a282d_16_597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2" name="Google Shape;802;g12e935a282d_16_597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3" name="Google Shape;803;g12e935a282d_16_597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4" name="Google Shape;804;g12e935a282d_16_597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12e935a282d_16_597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12e935a282d_16_597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g12e935a282d_16_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12e935a282d_16_597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g12e935a282d_16_597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0" name="Google Shape;810;g12e935a282d_16_597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g12e935a282d_16_597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2e935a282d_16_611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7" name="Google Shape;817;g12e935a282d_16_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g12e935a282d_16_611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12e935a282d_16_611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https://www.casadocodigo.com.br/products/livro-oo-conceitos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https://docs.oracle.com/javase/tutorial/java/javaOO/methods.html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e935a282d_16_61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25" name="Google Shape;825;g12e935a282d_16_6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g12e935a282d_16_61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12e935a282d_16_618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https://docs.oracle.com/javase/tutorial/java/javaOO/returnvalue.html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https://docs.oracle.com/javase/tutorial/java/javaOO/arguments.html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2e935a282d_16_62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do 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33" name="Google Shape;833;g12e935a282d_16_6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g12e935a282d_16_625"/>
          <p:cNvSpPr txBox="1"/>
          <p:nvPr>
            <p:ph idx="1" type="subTitle"/>
          </p:nvPr>
        </p:nvSpPr>
        <p:spPr>
          <a:xfrm>
            <a:off x="311700" y="1333492"/>
            <a:ext cx="8525888" cy="2174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Possibilitar que o aluno compreenda o que é um método, como criá-lo e utilizá-lo. </a:t>
            </a:r>
            <a:endParaRPr/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6985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g12e935a282d_16_62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2e935a282d_16_63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41" name="Google Shape;841;g12e935a282d_16_6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12e935a282d_16_632"/>
          <p:cNvSpPr txBox="1"/>
          <p:nvPr>
            <p:ph idx="1" type="subTitle"/>
          </p:nvPr>
        </p:nvSpPr>
        <p:spPr>
          <a:xfrm>
            <a:off x="683568" y="1491630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1</a:t>
            </a:r>
            <a:endParaRPr/>
          </a:p>
        </p:txBody>
      </p:sp>
      <p:sp>
        <p:nvSpPr>
          <p:cNvPr id="843" name="Google Shape;843;g12e935a282d_16_63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12e935a282d_16_632"/>
          <p:cNvSpPr/>
          <p:nvPr/>
        </p:nvSpPr>
        <p:spPr>
          <a:xfrm>
            <a:off x="2287116" y="1548830"/>
            <a:ext cx="4935988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12e935a282d_16_632"/>
          <p:cNvSpPr txBox="1"/>
          <p:nvPr/>
        </p:nvSpPr>
        <p:spPr>
          <a:xfrm>
            <a:off x="683568" y="228371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12e935a282d_16_632"/>
          <p:cNvSpPr/>
          <p:nvPr/>
        </p:nvSpPr>
        <p:spPr>
          <a:xfrm>
            <a:off x="2286179" y="2340918"/>
            <a:ext cx="31314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Sobrecarga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12e935a282d_16_632"/>
          <p:cNvSpPr/>
          <p:nvPr/>
        </p:nvSpPr>
        <p:spPr>
          <a:xfrm>
            <a:off x="2287116" y="3133006"/>
            <a:ext cx="444150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Retornos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g12e935a282d_16_632"/>
          <p:cNvSpPr txBox="1"/>
          <p:nvPr/>
        </p:nvSpPr>
        <p:spPr>
          <a:xfrm>
            <a:off x="683568" y="3070878"/>
            <a:ext cx="1379980" cy="576064"/>
          </a:xfrm>
          <a:prstGeom prst="rect">
            <a:avLst/>
          </a:prstGeom>
          <a:solidFill>
            <a:srgbClr val="EF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Aula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2e935a282d_16_644"/>
          <p:cNvSpPr txBox="1"/>
          <p:nvPr>
            <p:ph idx="1" type="subTitle"/>
          </p:nvPr>
        </p:nvSpPr>
        <p:spPr>
          <a:xfrm>
            <a:off x="1109702" y="305700"/>
            <a:ext cx="6924596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4" name="Google Shape;854;g12e935a282d_16_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12e935a282d_16_644"/>
          <p:cNvSpPr txBox="1"/>
          <p:nvPr>
            <p:ph idx="1" type="subTitle"/>
          </p:nvPr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Lógica de Programação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Noto Sans Symbols"/>
              <a:buChar char="✔"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IntelliJ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g12e935a282d_16_64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2e935a282d_16_651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2" name="Google Shape;862;g12e935a282d_16_651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3" name="Google Shape;863;g12e935a282d_16_651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4" name="Google Shape;864;g12e935a282d_16_651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g12e935a282d_16_651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12e935a282d_16_651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7" name="Google Shape;867;g12e935a282d_16_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g12e935a282d_16_651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g12e935a282d_16_651"/>
          <p:cNvSpPr txBox="1"/>
          <p:nvPr/>
        </p:nvSpPr>
        <p:spPr>
          <a:xfrm>
            <a:off x="467550" y="1131590"/>
            <a:ext cx="8520600" cy="1584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 durante o curso?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0" name="Google Shape;870;g12e935a282d_16_651"/>
          <p:cNvSpPr txBox="1"/>
          <p:nvPr/>
        </p:nvSpPr>
        <p:spPr>
          <a:xfrm>
            <a:off x="311700" y="1333492"/>
            <a:ext cx="7860700" cy="31824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urier New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1" name="Google Shape;871;g12e935a282d_16_651"/>
          <p:cNvSpPr txBox="1"/>
          <p:nvPr/>
        </p:nvSpPr>
        <p:spPr>
          <a:xfrm>
            <a:off x="467544" y="2787774"/>
            <a:ext cx="6192688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Fórum do curso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&gt; Comunidade </a:t>
            </a:r>
            <a:r>
              <a:rPr b="0" i="0" lang="en-US" sz="2800" u="sng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(discord)</a:t>
            </a:r>
            <a:endParaRPr b="0" i="0" sz="2800" u="none" cap="none" strike="noStrike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6f630a1ee_3_6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7" name="Google Shape;117;g126f630a1ee_3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26f630a1ee_3_6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26f630a1ee_3_6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26f630a1ee_3_65"/>
          <p:cNvSpPr txBox="1"/>
          <p:nvPr/>
        </p:nvSpPr>
        <p:spPr>
          <a:xfrm>
            <a:off x="817625" y="3398150"/>
            <a:ext cx="7338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A criação de um método deve seguir o seu padrão de definição. A regra acima determina o que um método deve ter minimamente e o qué opcional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Neste caso, &lt;??&gt; indicam a opcionalidade.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O retorno, nome , os parênteses () e o corpo são obrigatórios.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e935a282d_16_665"/>
          <p:cNvSpPr txBox="1"/>
          <p:nvPr>
            <p:ph type="ctrTitle"/>
          </p:nvPr>
        </p:nvSpPr>
        <p:spPr>
          <a:xfrm>
            <a:off x="387900" y="3811550"/>
            <a:ext cx="8520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palestrante]</a:t>
            </a:r>
            <a:br>
              <a:rPr lang="en-US" sz="20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5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[Posição]</a:t>
            </a:r>
            <a:endParaRPr sz="15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7" name="Google Shape;877;g12e935a282d_16_665"/>
          <p:cNvSpPr txBox="1"/>
          <p:nvPr>
            <p:ph type="ctrTitle"/>
          </p:nvPr>
        </p:nvSpPr>
        <p:spPr>
          <a:xfrm>
            <a:off x="311700" y="756825"/>
            <a:ext cx="8520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do curso]</a:t>
            </a:r>
            <a:endParaRPr sz="3600">
              <a:solidFill>
                <a:srgbClr val="F7832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8" name="Google Shape;878;g12e935a282d_16_665"/>
          <p:cNvSpPr txBox="1"/>
          <p:nvPr>
            <p:ph idx="1" type="subTitle"/>
          </p:nvPr>
        </p:nvSpPr>
        <p:spPr>
          <a:xfrm>
            <a:off x="311700" y="1828950"/>
            <a:ext cx="8520600" cy="1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[Nome da aula]</a:t>
            </a:r>
            <a:endParaRPr b="1" sz="66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9" name="Google Shape;879;g12e935a282d_16_665"/>
          <p:cNvSpPr/>
          <p:nvPr/>
        </p:nvSpPr>
        <p:spPr>
          <a:xfrm>
            <a:off x="465750" y="3872065"/>
            <a:ext cx="4476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12e935a282d_16_665"/>
          <p:cNvSpPr/>
          <p:nvPr/>
        </p:nvSpPr>
        <p:spPr>
          <a:xfrm>
            <a:off x="0" y="57301"/>
            <a:ext cx="9144000" cy="5086050"/>
          </a:xfrm>
          <a:prstGeom prst="rect">
            <a:avLst/>
          </a:prstGeom>
          <a:solidFill>
            <a:srgbClr val="404040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12e935a282d_16_665"/>
          <p:cNvSpPr/>
          <p:nvPr/>
        </p:nvSpPr>
        <p:spPr>
          <a:xfrm>
            <a:off x="0" y="0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g12e935a282d_16_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60014"/>
            <a:ext cx="1698849" cy="591371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g12e935a282d_16_665"/>
          <p:cNvSpPr/>
          <p:nvPr/>
        </p:nvSpPr>
        <p:spPr>
          <a:xfrm>
            <a:off x="0" y="4839750"/>
            <a:ext cx="9144000" cy="30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12e935a282d_16_665"/>
          <p:cNvSpPr txBox="1"/>
          <p:nvPr/>
        </p:nvSpPr>
        <p:spPr>
          <a:xfrm>
            <a:off x="467550" y="1484009"/>
            <a:ext cx="8520600" cy="857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Aula 1: Criação</a:t>
            </a:r>
            <a:endParaRPr b="1" i="0" sz="5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5" name="Google Shape;885;g12e935a282d_16_665"/>
          <p:cNvSpPr txBox="1"/>
          <p:nvPr/>
        </p:nvSpPr>
        <p:spPr>
          <a:xfrm>
            <a:off x="2958765" y="3240007"/>
            <a:ext cx="5797618" cy="5951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7832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2e935a282d_16_678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91" name="Google Shape;891;g12e935a282d_16_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g12e935a282d_16_678"/>
          <p:cNvSpPr txBox="1"/>
          <p:nvPr>
            <p:ph idx="1" type="subTitle"/>
          </p:nvPr>
        </p:nvSpPr>
        <p:spPr>
          <a:xfrm>
            <a:off x="311700" y="1333492"/>
            <a:ext cx="8148732" cy="2966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1. Entender o que é um método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2. Saber como definir e utilizar métodos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3. Aplicar boas práticas em sua criação e uso</a:t>
            </a:r>
            <a:endParaRPr sz="24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g12e935a282d_16_678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2e935a282d_16_68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Conceituação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99" name="Google Shape;899;g12e935a282d_16_6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12e935a282d_16_68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12e935a282d_16_68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"É uma porção de código (sub-rotina) que é disponibilizada por uma classe. Este é executado quando é feita uma requisição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a ele. São responsáveis por definir e realizar 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determinado comportamento."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2e935a282d_16_69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07" name="Google Shape;907;g12e935a282d_16_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g12e935a282d_16_69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g12e935a282d_16_69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 de definição: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&lt;?visibilidade?&gt; &lt;?tipo?&gt; &lt;?modificador?&gt; retorno nome (&lt;?parâmetros?&gt;) &lt;?exceções?&gt; corpo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2e935a282d_16_699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15" name="Google Shape;915;g12e935a282d_16_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g12e935a282d_16_699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g12e935a282d_16_699"/>
          <p:cNvSpPr txBox="1"/>
          <p:nvPr/>
        </p:nvSpPr>
        <p:spPr>
          <a:xfrm>
            <a:off x="332988" y="1048108"/>
            <a:ext cx="8478000" cy="30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onde: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"public", "protected" ou "private"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T: concreto ou abstrato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M: "static" ou "final"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tipo de dado ou "void" 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retorna nada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nome que é fornecido ao método//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padrão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parâmetros que pode receber // se o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for usado deficar den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ro do parame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tro ou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parâmetro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vazio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E: exceções que pode lançar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sng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: código que possui ou vazio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2e935a282d_16_706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3" name="Google Shape;923;g12e935a282d_16_7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g12e935a282d_16_706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g12e935a282d_16_706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String getNome() { … } 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// retorna um Nome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double calcularTotalNota() {…} 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int verificarDistancia(int cordenada1, int cordenada2) {…} 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abstract void executar() ; // c</a:t>
            </a:r>
            <a:r>
              <a:rPr lang="en-US"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orpo vasio do metodo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void alterarFabricante(Fabricante fabricante) { … }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Relatorio gerarDadosAnaliticos(Cliente cliente, List&lt;Compra&gt; compras) {…} // como passar mais de um paramentro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public static R N(P) {…}</a:t>
            </a:r>
            <a:endParaRPr b="1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2e935a282d_16_713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Utilização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31" name="Google Shape;931;g12e935a282d_16_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g12e935a282d_16_713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g12e935a282d_16_713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Passa-se uma mensagem através de uma classe ou objeto.</a:t>
            </a:r>
            <a:endParaRPr/>
          </a:p>
        </p:txBody>
      </p:sp>
      <p:sp>
        <p:nvSpPr>
          <p:cNvPr id="934" name="Google Shape;934;g12e935a282d_16_713"/>
          <p:cNvSpPr txBox="1"/>
          <p:nvPr/>
        </p:nvSpPr>
        <p:spPr>
          <a:xfrm>
            <a:off x="191938" y="2127490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nome_da_classe.nome_do_metodo(); ou  nome_da_classe.nome_do_metodo(...);</a:t>
            </a:r>
            <a:endParaRPr/>
          </a:p>
        </p:txBody>
      </p:sp>
      <p:sp>
        <p:nvSpPr>
          <p:cNvPr id="935" name="Google Shape;935;g12e935a282d_16_713"/>
          <p:cNvSpPr txBox="1"/>
          <p:nvPr/>
        </p:nvSpPr>
        <p:spPr>
          <a:xfrm>
            <a:off x="191937" y="2612725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nome_do_objeto.nome_do_metodo(); ou nome_do_objeto.nome_do_metodo(...);</a:t>
            </a:r>
            <a:endParaRPr/>
          </a:p>
        </p:txBody>
      </p:sp>
      <p:sp>
        <p:nvSpPr>
          <p:cNvPr id="936" name="Google Shape;936;g12e935a282d_16_713"/>
          <p:cNvSpPr txBox="1"/>
          <p:nvPr/>
        </p:nvSpPr>
        <p:spPr>
          <a:xfrm>
            <a:off x="-250166" y="3669462"/>
            <a:ext cx="88032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Math.random(); ou  Math.sqrt(4);</a:t>
            </a:r>
            <a:endParaRPr/>
          </a:p>
        </p:txBody>
      </p:sp>
      <p:sp>
        <p:nvSpPr>
          <p:cNvPr id="937" name="Google Shape;937;g12e935a282d_16_713"/>
          <p:cNvSpPr txBox="1"/>
          <p:nvPr/>
        </p:nvSpPr>
        <p:spPr>
          <a:xfrm>
            <a:off x="-250167" y="4165480"/>
            <a:ext cx="8803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usuario.getEmail(); ou usuario.alterarEndereco(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endereco);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2e935a282d_16_724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43" name="Google Shape;943;g12e935a282d_16_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g12e935a282d_16_724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12e935a282d_16_724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 é a forma de identificar unicamente o método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           Ass = nome + parâmetros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12e935a282d_16_724"/>
          <p:cNvSpPr txBox="1"/>
          <p:nvPr/>
        </p:nvSpPr>
        <p:spPr>
          <a:xfrm>
            <a:off x="1154322" y="2647770"/>
            <a:ext cx="790826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public double calcularTotalVenda(double precoItem1, double precoItem2, double precoItem3) {...}</a:t>
            </a:r>
            <a:endParaRPr/>
          </a:p>
        </p:txBody>
      </p:sp>
      <p:sp>
        <p:nvSpPr>
          <p:cNvPr id="947" name="Google Shape;947;g12e935a282d_16_724"/>
          <p:cNvSpPr txBox="1"/>
          <p:nvPr/>
        </p:nvSpPr>
        <p:spPr>
          <a:xfrm>
            <a:off x="1154322" y="4092695"/>
            <a:ext cx="79082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calcularTotalVenda(double precoItem1,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double precoItem2, double precoItem3)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12e935a282d_16_724"/>
          <p:cNvSpPr txBox="1"/>
          <p:nvPr/>
        </p:nvSpPr>
        <p:spPr>
          <a:xfrm>
            <a:off x="1154322" y="2270364"/>
            <a:ext cx="1460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Método:</a:t>
            </a:r>
            <a:endParaRPr/>
          </a:p>
        </p:txBody>
      </p:sp>
      <p:sp>
        <p:nvSpPr>
          <p:cNvPr id="949" name="Google Shape;949;g12e935a282d_16_724"/>
          <p:cNvSpPr txBox="1"/>
          <p:nvPr/>
        </p:nvSpPr>
        <p:spPr>
          <a:xfrm>
            <a:off x="1154322" y="3682939"/>
            <a:ext cx="22040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Assinatura: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2e935a282d_16_735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Particularidades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5" name="Google Shape;955;g12e935a282d_16_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12e935a282d_16_735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g12e935a282d_16_735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Construtor e Destrutor: são métodos especiais usados na Orientação a Objetos.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Mensagem: é o ato de solicitar ao método que o mesmo execute. Esta pode ser direcionada a um objeto ou a uma classe.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2e935a282d_16_742"/>
          <p:cNvSpPr txBox="1"/>
          <p:nvPr>
            <p:ph idx="1" type="subTitle"/>
          </p:nvPr>
        </p:nvSpPr>
        <p:spPr>
          <a:xfrm>
            <a:off x="311700" y="305700"/>
            <a:ext cx="852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4000">
                <a:solidFill>
                  <a:srgbClr val="07376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práticas</a:t>
            </a:r>
            <a:endParaRPr b="1" sz="4000">
              <a:solidFill>
                <a:srgbClr val="07376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63" name="Google Shape;963;g12e935a282d_16_7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43014"/>
            <a:ext cx="1698849" cy="591351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g12e935a282d_16_742"/>
          <p:cNvSpPr/>
          <p:nvPr/>
        </p:nvSpPr>
        <p:spPr>
          <a:xfrm>
            <a:off x="0" y="5077717"/>
            <a:ext cx="9144000" cy="57300"/>
          </a:xfrm>
          <a:prstGeom prst="rect">
            <a:avLst/>
          </a:prstGeom>
          <a:solidFill>
            <a:srgbClr val="F78321"/>
          </a:solidFill>
          <a:ln cap="flat" cmpd="sng" w="9525">
            <a:solidFill>
              <a:srgbClr val="F783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g12e935a282d_16_742"/>
          <p:cNvSpPr txBox="1"/>
          <p:nvPr/>
        </p:nvSpPr>
        <p:spPr>
          <a:xfrm>
            <a:off x="354275" y="1318695"/>
            <a:ext cx="8478025" cy="3047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Nomes devem ser descritivos, mas curtos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Notação camelo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Deve possuir entre 80 e 120 linhas 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Evite lista de parâmetros longas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Visibilidades adequadas</a:t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g12e935a282d_16_742"/>
          <p:cNvSpPr txBox="1"/>
          <p:nvPr/>
        </p:nvSpPr>
        <p:spPr>
          <a:xfrm>
            <a:off x="148807" y="2149056"/>
            <a:ext cx="904048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verificarSaldo(); executarTranferencia(...); existeDebito();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Larissa Mestieri</dc:creator>
</cp:coreProperties>
</file>